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14" r:id="rId3"/>
    <p:sldId id="415" r:id="rId4"/>
    <p:sldId id="479" r:id="rId5"/>
    <p:sldId id="474" r:id="rId6"/>
    <p:sldId id="473" r:id="rId7"/>
    <p:sldId id="482" r:id="rId8"/>
    <p:sldId id="483" r:id="rId9"/>
    <p:sldId id="472" r:id="rId10"/>
    <p:sldId id="346" r:id="rId11"/>
    <p:sldId id="427" r:id="rId12"/>
    <p:sldId id="362" r:id="rId13"/>
    <p:sldId id="428" r:id="rId14"/>
    <p:sldId id="429" r:id="rId15"/>
    <p:sldId id="430" r:id="rId16"/>
    <p:sldId id="431" r:id="rId17"/>
    <p:sldId id="432" r:id="rId18"/>
    <p:sldId id="435" r:id="rId19"/>
    <p:sldId id="438" r:id="rId20"/>
    <p:sldId id="449" r:id="rId21"/>
    <p:sldId id="450" r:id="rId22"/>
    <p:sldId id="452" r:id="rId23"/>
    <p:sldId id="487" r:id="rId24"/>
    <p:sldId id="488" r:id="rId25"/>
    <p:sldId id="489" r:id="rId26"/>
    <p:sldId id="453" r:id="rId27"/>
    <p:sldId id="457" r:id="rId28"/>
    <p:sldId id="455" r:id="rId29"/>
    <p:sldId id="461" r:id="rId30"/>
    <p:sldId id="480" r:id="rId31"/>
    <p:sldId id="463" r:id="rId32"/>
    <p:sldId id="498" r:id="rId33"/>
    <p:sldId id="499" r:id="rId34"/>
    <p:sldId id="505" r:id="rId35"/>
    <p:sldId id="481" r:id="rId36"/>
    <p:sldId id="506" r:id="rId37"/>
    <p:sldId id="507" r:id="rId38"/>
    <p:sldId id="508" r:id="rId39"/>
    <p:sldId id="509" r:id="rId40"/>
    <p:sldId id="511" r:id="rId41"/>
    <p:sldId id="512" r:id="rId42"/>
    <p:sldId id="513" r:id="rId4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29009E"/>
    <a:srgbClr val="FFFEA4"/>
    <a:srgbClr val="82B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8" autoAdjust="0"/>
    <p:restoredTop sz="85985" autoAdjust="0"/>
  </p:normalViewPr>
  <p:slideViewPr>
    <p:cSldViewPr>
      <p:cViewPr>
        <p:scale>
          <a:sx n="72" d="100"/>
          <a:sy n="72" d="100"/>
        </p:scale>
        <p:origin x="-2064" y="-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C9E13-FD82-412E-916F-30CFE6863CB3}" type="datetimeFigureOut">
              <a:rPr lang="en-US" smtClean="0"/>
              <a:t>13/06/15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7CA30-BCC0-41CC-BCB5-E3A8B79F2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2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189F9-1370-41C0-850E-FAAA172973AB}" type="datetimeFigureOut">
              <a:rPr lang="en-US" smtClean="0"/>
              <a:t>13/06/15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A067-C543-4852-A433-38F19CB58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9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29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Write state in leakage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50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50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23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2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48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66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35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7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32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57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05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78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31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69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68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4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0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63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197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Finite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70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Finite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539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87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4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Write state in leakage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1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Finite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141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Finite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031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Finite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67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688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24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9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5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57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91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1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A067-C543-4852-A433-38F19CB580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6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defRPr>
            </a:lvl1pPr>
          </a:lstStyle>
          <a:p>
            <a:fld id="{36DA8278-8F4F-44C3-A7E1-BA3F58CF8B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9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3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0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defRPr>
            </a:lvl1pPr>
          </a:lstStyle>
          <a:p>
            <a:fld id="{36DA8278-8F4F-44C3-A7E1-BA3F58CF8B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4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3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9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0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8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9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6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defRPr>
            </a:lvl1pPr>
          </a:lstStyle>
          <a:p>
            <a:fld id="{36DA8278-8F4F-44C3-A7E1-BA3F58CF8B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5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7.pn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9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5" Type="http://schemas.microsoft.com/office/2007/relationships/hdphoto" Target="../media/hdphoto1.wdp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defRPr>
            </a:lvl1pPr>
          </a:lstStyle>
          <a:p>
            <a:fld id="{36DA8278-8F4F-44C3-A7E1-BA3F58CF8BC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feld 6"/>
          <p:cNvSpPr txBox="1"/>
          <p:nvPr/>
        </p:nvSpPr>
        <p:spPr>
          <a:xfrm>
            <a:off x="0" y="15927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Proofs</a:t>
            </a:r>
            <a:r>
              <a:rPr lang="de-DE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4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for</a:t>
            </a:r>
            <a:r>
              <a:rPr lang="de-DE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4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Masking</a:t>
            </a:r>
            <a:r>
              <a:rPr lang="de-DE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de-DE" sz="4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Schemes</a:t>
            </a:r>
            <a:endParaRPr lang="de-DE" sz="4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extfeld 6"/>
          <p:cNvSpPr txBox="1"/>
          <p:nvPr/>
        </p:nvSpPr>
        <p:spPr>
          <a:xfrm>
            <a:off x="1" y="325004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Sebastian Faust</a:t>
            </a:r>
            <a:endParaRPr lang="de-DE" sz="3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feld 6"/>
          <p:cNvSpPr txBox="1"/>
          <p:nvPr/>
        </p:nvSpPr>
        <p:spPr>
          <a:xfrm>
            <a:off x="4011" y="3896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Ruhr University Bochum</a:t>
            </a: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590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Leakage resilient circuits</a:t>
            </a:r>
          </a:p>
        </p:txBody>
      </p:sp>
      <p:sp>
        <p:nvSpPr>
          <p:cNvPr id="102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88374" y="6492875"/>
            <a:ext cx="555625" cy="365125"/>
          </a:xfrm>
        </p:spPr>
        <p:txBody>
          <a:bodyPr/>
          <a:lstStyle/>
          <a:p>
            <a:fld id="{5E4B7D7B-2D66-4A57-AA1A-26EE00A1B242}" type="slidenum">
              <a:rPr lang="he-IL" smtClean="0"/>
              <a:pPr/>
              <a:t>10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90587" y="1576525"/>
            <a:ext cx="971551" cy="1134007"/>
            <a:chOff x="890587" y="3929961"/>
            <a:chExt cx="971551" cy="1134007"/>
          </a:xfrm>
        </p:grpSpPr>
        <p:sp>
          <p:nvSpPr>
            <p:cNvPr id="48" name="Rectangle 4"/>
            <p:cNvSpPr txBox="1">
              <a:spLocks noChangeArrowheads="1"/>
            </p:cNvSpPr>
            <p:nvPr/>
          </p:nvSpPr>
          <p:spPr bwMode="auto">
            <a:xfrm>
              <a:off x="890587" y="4158561"/>
              <a:ext cx="48101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pic>
          <p:nvPicPr>
            <p:cNvPr id="49" name="Picture 45" descr="sim-gre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4253811"/>
              <a:ext cx="838200" cy="810157"/>
            </a:xfrm>
            <a:prstGeom prst="rect">
              <a:avLst/>
            </a:prstGeom>
            <a:noFill/>
          </p:spPr>
        </p:pic>
        <p:sp>
          <p:nvSpPr>
            <p:cNvPr id="52" name="Rectangle 4"/>
            <p:cNvSpPr txBox="1">
              <a:spLocks noChangeArrowheads="1"/>
            </p:cNvSpPr>
            <p:nvPr/>
          </p:nvSpPr>
          <p:spPr bwMode="auto">
            <a:xfrm>
              <a:off x="1308100" y="3929961"/>
              <a:ext cx="55403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sp>
        <p:nvSpPr>
          <p:cNvPr id="55" name="Rounded Rectangular Callout 15"/>
          <p:cNvSpPr>
            <a:spLocks noChangeArrowheads="1"/>
          </p:cNvSpPr>
          <p:nvPr/>
        </p:nvSpPr>
        <p:spPr bwMode="auto">
          <a:xfrm>
            <a:off x="369625" y="3200400"/>
            <a:ext cx="3364175" cy="1066800"/>
          </a:xfrm>
          <a:prstGeom prst="wedgeRoundRectCallout">
            <a:avLst>
              <a:gd name="adj1" fmla="val -20946"/>
              <a:gd name="adj2" fmla="val -113848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defTabSz="914400" eaLnBrk="0" hangingPunct="0">
              <a:spcBef>
                <a:spcPct val="20000"/>
              </a:spcBef>
            </a:pP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5625" y="2156154"/>
            <a:ext cx="565150" cy="476250"/>
            <a:chOff x="555625" y="2724150"/>
            <a:chExt cx="565150" cy="476250"/>
          </a:xfrm>
        </p:grpSpPr>
        <p:cxnSp>
          <p:nvCxnSpPr>
            <p:cNvPr id="24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609600" y="2770187"/>
              <a:ext cx="511175" cy="1588"/>
            </a:xfrm>
            <a:prstGeom prst="straightConnector1">
              <a:avLst/>
            </a:prstGeom>
            <a:noFill/>
            <a:ln w="476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5" name="Rectangle 4"/>
            <p:cNvSpPr txBox="1">
              <a:spLocks noChangeArrowheads="1"/>
            </p:cNvSpPr>
            <p:nvPr/>
          </p:nvSpPr>
          <p:spPr bwMode="auto">
            <a:xfrm>
              <a:off x="555625" y="2724150"/>
              <a:ext cx="48101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>
                  <a:solidFill>
                    <a:srgbClr val="FF0000"/>
                  </a:solidFill>
                  <a:latin typeface="cmmi10" pitchFamily="34" charset="0"/>
                </a:rPr>
                <a:t>X</a:t>
              </a:r>
            </a:p>
          </p:txBody>
        </p:sp>
      </p:grpSp>
      <p:sp>
        <p:nvSpPr>
          <p:cNvPr id="64" name="TextBox 3"/>
          <p:cNvSpPr txBox="1"/>
          <p:nvPr/>
        </p:nvSpPr>
        <p:spPr>
          <a:xfrm>
            <a:off x="369625" y="838200"/>
            <a:ext cx="877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Formalization of masking by Ishai-Sahai-Wagner-03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752600" y="2175204"/>
            <a:ext cx="565150" cy="476250"/>
            <a:chOff x="555625" y="2724150"/>
            <a:chExt cx="565150" cy="476250"/>
          </a:xfrm>
        </p:grpSpPr>
        <p:cxnSp>
          <p:nvCxnSpPr>
            <p:cNvPr id="69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609600" y="2770187"/>
              <a:ext cx="511175" cy="1588"/>
            </a:xfrm>
            <a:prstGeom prst="straightConnector1">
              <a:avLst/>
            </a:prstGeom>
            <a:noFill/>
            <a:ln w="476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0" name="Rectangle 4"/>
            <p:cNvSpPr txBox="1">
              <a:spLocks noChangeArrowheads="1"/>
            </p:cNvSpPr>
            <p:nvPr/>
          </p:nvSpPr>
          <p:spPr bwMode="auto">
            <a:xfrm>
              <a:off x="555625" y="2724150"/>
              <a:ext cx="48101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Y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sp>
        <p:nvSpPr>
          <p:cNvPr id="38" name="TextBox 3"/>
          <p:cNvSpPr txBox="1"/>
          <p:nvPr/>
        </p:nvSpPr>
        <p:spPr>
          <a:xfrm>
            <a:off x="542178" y="3303851"/>
            <a:ext cx="4106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Arbitrary computation modeled as a circuit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Leakage resilient circuits</a:t>
            </a:r>
          </a:p>
        </p:txBody>
      </p:sp>
      <p:sp>
        <p:nvSpPr>
          <p:cNvPr id="102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88374" y="6492875"/>
            <a:ext cx="555625" cy="365125"/>
          </a:xfrm>
        </p:spPr>
        <p:txBody>
          <a:bodyPr/>
          <a:lstStyle/>
          <a:p>
            <a:fld id="{5E4B7D7B-2D66-4A57-AA1A-26EE00A1B242}" type="slidenum">
              <a:rPr lang="he-IL" smtClean="0"/>
              <a:pPr/>
              <a:t>11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438400" y="1800362"/>
            <a:ext cx="2362200" cy="1147763"/>
            <a:chOff x="3048000" y="4153798"/>
            <a:chExt cx="2362200" cy="1147763"/>
          </a:xfrm>
        </p:grpSpPr>
        <p:sp>
          <p:nvSpPr>
            <p:cNvPr id="57" name="Right Arrow 56"/>
            <p:cNvSpPr/>
            <p:nvPr/>
          </p:nvSpPr>
          <p:spPr bwMode="auto">
            <a:xfrm>
              <a:off x="3048000" y="4379805"/>
              <a:ext cx="2362200" cy="510012"/>
            </a:xfrm>
            <a:prstGeom prst="rightArrow">
              <a:avLst>
                <a:gd name="adj1" fmla="val 42300"/>
                <a:gd name="adj2" fmla="val 50000"/>
              </a:avLst>
            </a:prstGeom>
            <a:gradFill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0794" tIns="50397" rIns="100794" bIns="50397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400" dirty="0" smtClean="0"/>
            </a:p>
          </p:txBody>
        </p:sp>
        <p:pic>
          <p:nvPicPr>
            <p:cNvPr id="46" name="Picture 21" descr="C:\Documents and Settings\Sebastian\Local Settings\Temporary Internet Files\Content.IE5\FLZVDQ11\MCj043261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4153798"/>
              <a:ext cx="1147763" cy="114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5239886" y="1500325"/>
            <a:ext cx="1202970" cy="1299826"/>
            <a:chOff x="5984544" y="3853761"/>
            <a:chExt cx="1202970" cy="1299826"/>
          </a:xfrm>
        </p:grpSpPr>
        <p:pic>
          <p:nvPicPr>
            <p:cNvPr id="47" name="Picture 47" descr="sim-yello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44514" y="4049925"/>
              <a:ext cx="1143000" cy="1103662"/>
            </a:xfrm>
            <a:prstGeom prst="rect">
              <a:avLst/>
            </a:prstGeom>
            <a:noFill/>
          </p:spPr>
        </p:pic>
        <p:sp>
          <p:nvSpPr>
            <p:cNvPr id="50" name="Rectangle 4"/>
            <p:cNvSpPr txBox="1">
              <a:spLocks noChangeArrowheads="1"/>
            </p:cNvSpPr>
            <p:nvPr/>
          </p:nvSpPr>
          <p:spPr bwMode="auto">
            <a:xfrm>
              <a:off x="6477000" y="3853761"/>
              <a:ext cx="609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sp>
          <p:nvSpPr>
            <p:cNvPr id="51" name="Rectangle 4"/>
            <p:cNvSpPr txBox="1">
              <a:spLocks noChangeArrowheads="1"/>
            </p:cNvSpPr>
            <p:nvPr/>
          </p:nvSpPr>
          <p:spPr bwMode="auto">
            <a:xfrm>
              <a:off x="5984544" y="4106813"/>
              <a:ext cx="644856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90587" y="1576525"/>
            <a:ext cx="971551" cy="1134007"/>
            <a:chOff x="890587" y="3929961"/>
            <a:chExt cx="971551" cy="1134007"/>
          </a:xfrm>
        </p:grpSpPr>
        <p:sp>
          <p:nvSpPr>
            <p:cNvPr id="48" name="Rectangle 4"/>
            <p:cNvSpPr txBox="1">
              <a:spLocks noChangeArrowheads="1"/>
            </p:cNvSpPr>
            <p:nvPr/>
          </p:nvSpPr>
          <p:spPr bwMode="auto">
            <a:xfrm>
              <a:off x="890587" y="4158561"/>
              <a:ext cx="48101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pic>
          <p:nvPicPr>
            <p:cNvPr id="49" name="Picture 45" descr="sim-gre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0600" y="4253811"/>
              <a:ext cx="838200" cy="810157"/>
            </a:xfrm>
            <a:prstGeom prst="rect">
              <a:avLst/>
            </a:prstGeom>
            <a:noFill/>
          </p:spPr>
        </p:pic>
        <p:sp>
          <p:nvSpPr>
            <p:cNvPr id="52" name="Rectangle 4"/>
            <p:cNvSpPr txBox="1">
              <a:spLocks noChangeArrowheads="1"/>
            </p:cNvSpPr>
            <p:nvPr/>
          </p:nvSpPr>
          <p:spPr bwMode="auto">
            <a:xfrm>
              <a:off x="1308100" y="3929961"/>
              <a:ext cx="55403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sp>
        <p:nvSpPr>
          <p:cNvPr id="53" name="Rectangle 4"/>
          <p:cNvSpPr txBox="1">
            <a:spLocks noChangeArrowheads="1"/>
          </p:cNvSpPr>
          <p:nvPr/>
        </p:nvSpPr>
        <p:spPr bwMode="auto">
          <a:xfrm>
            <a:off x="2743200" y="1557475"/>
            <a:ext cx="17732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900" indent="-342900" algn="l" defTabSz="914400" eaLnBrk="0" hangingPunct="0">
              <a:spcBef>
                <a:spcPct val="2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Circuit compiler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ular Callout 15"/>
          <p:cNvSpPr>
            <a:spLocks noChangeArrowheads="1"/>
          </p:cNvSpPr>
          <p:nvPr/>
        </p:nvSpPr>
        <p:spPr bwMode="auto">
          <a:xfrm>
            <a:off x="380999" y="3581398"/>
            <a:ext cx="8469574" cy="3124202"/>
          </a:xfrm>
          <a:prstGeom prst="wedgeRoundRectCallout">
            <a:avLst>
              <a:gd name="adj1" fmla="val -13857"/>
              <a:gd name="adj2" fmla="val -81561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 anchorCtr="1"/>
          <a:lstStyle/>
          <a:p>
            <a:pPr defTabSz="914400" eaLnBrk="0" hangingPunct="0">
              <a:spcBef>
                <a:spcPct val="20000"/>
              </a:spcBef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Lightning Bolt 29"/>
          <p:cNvSpPr>
            <a:spLocks noChangeArrowheads="1"/>
          </p:cNvSpPr>
          <p:nvPr/>
        </p:nvSpPr>
        <p:spPr bwMode="auto">
          <a:xfrm rot="18343918">
            <a:off x="6629352" y="1903914"/>
            <a:ext cx="775309" cy="808582"/>
          </a:xfrm>
          <a:prstGeom prst="lightningBolt">
            <a:avLst/>
          </a:prstGeom>
          <a:solidFill>
            <a:srgbClr val="FF5B5B"/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1" name="Picture 2" descr="devil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719" y="1805124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55625" y="2156154"/>
            <a:ext cx="565150" cy="476250"/>
            <a:chOff x="555625" y="2724150"/>
            <a:chExt cx="565150" cy="476250"/>
          </a:xfrm>
        </p:grpSpPr>
        <p:cxnSp>
          <p:nvCxnSpPr>
            <p:cNvPr id="24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609600" y="2770187"/>
              <a:ext cx="511175" cy="1588"/>
            </a:xfrm>
            <a:prstGeom prst="straightConnector1">
              <a:avLst/>
            </a:prstGeom>
            <a:noFill/>
            <a:ln w="476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5" name="Rectangle 4"/>
            <p:cNvSpPr txBox="1">
              <a:spLocks noChangeArrowheads="1"/>
            </p:cNvSpPr>
            <p:nvPr/>
          </p:nvSpPr>
          <p:spPr bwMode="auto">
            <a:xfrm>
              <a:off x="555625" y="2724150"/>
              <a:ext cx="48101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>
                  <a:solidFill>
                    <a:srgbClr val="FF0000"/>
                  </a:solidFill>
                  <a:latin typeface="cmmi10" pitchFamily="34" charset="0"/>
                </a:rPr>
                <a:t>X</a:t>
              </a:r>
            </a:p>
          </p:txBody>
        </p:sp>
      </p:grpSp>
      <p:sp>
        <p:nvSpPr>
          <p:cNvPr id="64" name="TextBox 3"/>
          <p:cNvSpPr txBox="1"/>
          <p:nvPr/>
        </p:nvSpPr>
        <p:spPr>
          <a:xfrm>
            <a:off x="369625" y="838200"/>
            <a:ext cx="8774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Formalization of masking by Ishai-Sahai-Wagner-03</a:t>
            </a:r>
          </a:p>
        </p:txBody>
      </p:sp>
      <p:sp>
        <p:nvSpPr>
          <p:cNvPr id="67" name="TextBox 3"/>
          <p:cNvSpPr txBox="1"/>
          <p:nvPr/>
        </p:nvSpPr>
        <p:spPr>
          <a:xfrm>
            <a:off x="2327944" y="6096000"/>
            <a:ext cx="4377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itchFamily="34" charset="0"/>
                <a:cs typeface="Arial" pitchFamily="34" charset="0"/>
              </a:rPr>
              <a:t>How to formalize this?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752600" y="2175204"/>
            <a:ext cx="565150" cy="476250"/>
            <a:chOff x="555625" y="2724150"/>
            <a:chExt cx="565150" cy="476250"/>
          </a:xfrm>
        </p:grpSpPr>
        <p:cxnSp>
          <p:nvCxnSpPr>
            <p:cNvPr id="69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609600" y="2770187"/>
              <a:ext cx="511175" cy="1588"/>
            </a:xfrm>
            <a:prstGeom prst="straightConnector1">
              <a:avLst/>
            </a:prstGeom>
            <a:noFill/>
            <a:ln w="476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0" name="Rectangle 4"/>
            <p:cNvSpPr txBox="1">
              <a:spLocks noChangeArrowheads="1"/>
            </p:cNvSpPr>
            <p:nvPr/>
          </p:nvSpPr>
          <p:spPr bwMode="auto">
            <a:xfrm>
              <a:off x="555625" y="2724150"/>
              <a:ext cx="48101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Y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921250" y="2175204"/>
            <a:ext cx="565150" cy="476250"/>
            <a:chOff x="555625" y="2724150"/>
            <a:chExt cx="565150" cy="476250"/>
          </a:xfrm>
        </p:grpSpPr>
        <p:cxnSp>
          <p:nvCxnSpPr>
            <p:cNvPr id="72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609600" y="2770187"/>
              <a:ext cx="511175" cy="1588"/>
            </a:xfrm>
            <a:prstGeom prst="straightConnector1">
              <a:avLst/>
            </a:prstGeom>
            <a:noFill/>
            <a:ln w="476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3" name="Rectangle 4"/>
            <p:cNvSpPr txBox="1">
              <a:spLocks noChangeArrowheads="1"/>
            </p:cNvSpPr>
            <p:nvPr/>
          </p:nvSpPr>
          <p:spPr bwMode="auto">
            <a:xfrm>
              <a:off x="555625" y="2724150"/>
              <a:ext cx="48101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>
                  <a:solidFill>
                    <a:srgbClr val="FF0000"/>
                  </a:solidFill>
                  <a:latin typeface="cmmi10" pitchFamily="34" charset="0"/>
                </a:rPr>
                <a:t>X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369050" y="1870404"/>
            <a:ext cx="565150" cy="476250"/>
            <a:chOff x="555625" y="2724150"/>
            <a:chExt cx="565150" cy="476250"/>
          </a:xfrm>
        </p:grpSpPr>
        <p:cxnSp>
          <p:nvCxnSpPr>
            <p:cNvPr id="75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609600" y="2770187"/>
              <a:ext cx="511175" cy="1588"/>
            </a:xfrm>
            <a:prstGeom prst="straightConnector1">
              <a:avLst/>
            </a:prstGeom>
            <a:noFill/>
            <a:ln w="476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6" name="Rectangle 4"/>
            <p:cNvSpPr txBox="1">
              <a:spLocks noChangeArrowheads="1"/>
            </p:cNvSpPr>
            <p:nvPr/>
          </p:nvSpPr>
          <p:spPr bwMode="auto">
            <a:xfrm>
              <a:off x="555625" y="2724150"/>
              <a:ext cx="48101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Y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sp>
        <p:nvSpPr>
          <p:cNvPr id="38" name="TextBox 3"/>
          <p:cNvSpPr txBox="1"/>
          <p:nvPr/>
        </p:nvSpPr>
        <p:spPr>
          <a:xfrm>
            <a:off x="542178" y="3549639"/>
            <a:ext cx="776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Circuit Compiler:</a:t>
            </a:r>
            <a:r>
              <a:rPr lang="en-US" sz="2400" dirty="0" smtClean="0"/>
              <a:t> Run once at production time (no leakage)</a:t>
            </a:r>
            <a:endParaRPr lang="en-US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"/>
          <p:cNvSpPr txBox="1"/>
          <p:nvPr/>
        </p:nvSpPr>
        <p:spPr>
          <a:xfrm>
            <a:off x="542178" y="3962400"/>
            <a:ext cx="827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Input:</a:t>
            </a:r>
            <a:r>
              <a:rPr lang="en-US" sz="2400" dirty="0" smtClean="0"/>
              <a:t> Description of circuit 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 with key </a:t>
            </a:r>
            <a:r>
              <a:rPr lang="en-US" sz="2400" b="1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 (e.g., circuit for AES)  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3"/>
          <p:cNvSpPr txBox="1"/>
          <p:nvPr/>
        </p:nvSpPr>
        <p:spPr>
          <a:xfrm>
            <a:off x="542178" y="4386058"/>
            <a:ext cx="827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Output:</a:t>
            </a:r>
            <a:r>
              <a:rPr lang="en-US" sz="2400" dirty="0" smtClean="0"/>
              <a:t> Description of circuit </a:t>
            </a:r>
            <a:r>
              <a:rPr lang="en-US" sz="2400" b="1" dirty="0" smtClean="0">
                <a:solidFill>
                  <a:srgbClr val="FF0000"/>
                </a:solidFill>
              </a:rPr>
              <a:t>C’</a:t>
            </a:r>
            <a:r>
              <a:rPr lang="en-US" sz="2400" dirty="0" smtClean="0"/>
              <a:t> with key </a:t>
            </a:r>
            <a:r>
              <a:rPr lang="en-US" sz="2400" b="1" dirty="0" smtClean="0">
                <a:solidFill>
                  <a:srgbClr val="FF0000"/>
                </a:solidFill>
              </a:rPr>
              <a:t>K’</a:t>
            </a:r>
            <a:r>
              <a:rPr lang="en-US" sz="2400" dirty="0" smtClean="0"/>
              <a:t> (</a:t>
            </a:r>
            <a:r>
              <a:rPr lang="en-US" sz="2400" b="1" dirty="0" smtClean="0">
                <a:solidFill>
                  <a:srgbClr val="FF0000"/>
                </a:solidFill>
              </a:rPr>
              <a:t>C’ </a:t>
            </a:r>
            <a:r>
              <a:rPr lang="en-US" sz="2400" dirty="0" smtClean="0"/>
              <a:t>is probabilistic) 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3"/>
          <p:cNvSpPr txBox="1"/>
          <p:nvPr/>
        </p:nvSpPr>
        <p:spPr>
          <a:xfrm>
            <a:off x="533400" y="4856707"/>
            <a:ext cx="776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Correctness: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C[K]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C’[K’]</a:t>
            </a:r>
            <a:r>
              <a:rPr lang="en-US" sz="2400" dirty="0" smtClean="0"/>
              <a:t> have same functionality</a:t>
            </a:r>
            <a:endParaRPr lang="en-US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3"/>
          <p:cNvSpPr txBox="1"/>
          <p:nvPr/>
        </p:nvSpPr>
        <p:spPr>
          <a:xfrm>
            <a:off x="533400" y="5341203"/>
            <a:ext cx="8279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Additionally: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C’[K’]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9900"/>
                </a:solidFill>
              </a:rPr>
              <a:t>leakage resilient</a:t>
            </a:r>
            <a:r>
              <a:rPr lang="en-US" sz="2400" dirty="0" smtClean="0"/>
              <a:t> for many executions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 adversary learns nothing “useful” from leakage</a:t>
            </a:r>
            <a:endParaRPr lang="en-US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loud Callout 38"/>
          <p:cNvSpPr>
            <a:spLocks noChangeArrowheads="1"/>
          </p:cNvSpPr>
          <p:nvPr/>
        </p:nvSpPr>
        <p:spPr bwMode="auto">
          <a:xfrm>
            <a:off x="7389555" y="838200"/>
            <a:ext cx="1198819" cy="843535"/>
          </a:xfrm>
          <a:prstGeom prst="cloudCallout">
            <a:avLst>
              <a:gd name="adj1" fmla="val 3713"/>
              <a:gd name="adj2" fmla="val 80417"/>
            </a:avLst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 sz="4000" b="1" dirty="0">
                <a:solidFill>
                  <a:srgbClr val="000000"/>
                </a:solidFill>
                <a:latin typeface="Arial Black" pitchFamily="34" charset="0"/>
              </a:rPr>
              <a:t>?</a:t>
            </a:r>
            <a:endParaRPr lang="en-US" sz="48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7" grpId="0"/>
      <p:bldP spid="41" grpId="0"/>
      <p:bldP spid="42" grpId="0"/>
      <p:bldP spid="43" grpId="0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3"/>
          <p:cNvSpPr txBox="1"/>
          <p:nvPr/>
        </p:nvSpPr>
        <p:spPr>
          <a:xfrm>
            <a:off x="3803557" y="1501453"/>
            <a:ext cx="427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Real:</a:t>
            </a:r>
          </a:p>
        </p:txBody>
      </p:sp>
      <p:pic>
        <p:nvPicPr>
          <p:cNvPr id="37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62" y="3093566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611486" y="1209020"/>
            <a:ext cx="1202970" cy="1299826"/>
            <a:chOff x="5984544" y="3853761"/>
            <a:chExt cx="1202970" cy="1299826"/>
          </a:xfrm>
        </p:grpSpPr>
        <p:pic>
          <p:nvPicPr>
            <p:cNvPr id="7" name="Picture 47" descr="sim-yello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44514" y="4049925"/>
              <a:ext cx="1143000" cy="1103662"/>
            </a:xfrm>
            <a:prstGeom prst="rect">
              <a:avLst/>
            </a:prstGeom>
            <a:noFill/>
          </p:spPr>
        </p:pic>
        <p:sp>
          <p:nvSpPr>
            <p:cNvPr id="8" name="Rectangle 4"/>
            <p:cNvSpPr txBox="1">
              <a:spLocks noChangeArrowheads="1"/>
            </p:cNvSpPr>
            <p:nvPr/>
          </p:nvSpPr>
          <p:spPr bwMode="auto">
            <a:xfrm>
              <a:off x="6477000" y="3853761"/>
              <a:ext cx="609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sp>
          <p:nvSpPr>
            <p:cNvPr id="9" name="Rectangle 4"/>
            <p:cNvSpPr txBox="1">
              <a:spLocks noChangeArrowheads="1"/>
            </p:cNvSpPr>
            <p:nvPr/>
          </p:nvSpPr>
          <p:spPr bwMode="auto">
            <a:xfrm>
              <a:off x="5984544" y="4106813"/>
              <a:ext cx="644856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57960" y="1285220"/>
            <a:ext cx="971551" cy="1134007"/>
            <a:chOff x="890587" y="3929961"/>
            <a:chExt cx="971551" cy="1134007"/>
          </a:xfrm>
        </p:grpSpPr>
        <p:sp>
          <p:nvSpPr>
            <p:cNvPr id="11" name="Rectangle 4"/>
            <p:cNvSpPr txBox="1">
              <a:spLocks noChangeArrowheads="1"/>
            </p:cNvSpPr>
            <p:nvPr/>
          </p:nvSpPr>
          <p:spPr bwMode="auto">
            <a:xfrm>
              <a:off x="890587" y="4158561"/>
              <a:ext cx="48101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pic>
          <p:nvPicPr>
            <p:cNvPr id="12" name="Picture 45" descr="sim-gre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0600" y="4253811"/>
              <a:ext cx="838200" cy="810157"/>
            </a:xfrm>
            <a:prstGeom prst="rect">
              <a:avLst/>
            </a:prstGeom>
            <a:noFill/>
          </p:spPr>
        </p:pic>
        <p:sp>
          <p:nvSpPr>
            <p:cNvPr id="13" name="Rectangle 4"/>
            <p:cNvSpPr txBox="1">
              <a:spLocks noChangeArrowheads="1"/>
            </p:cNvSpPr>
            <p:nvPr/>
          </p:nvSpPr>
          <p:spPr bwMode="auto">
            <a:xfrm>
              <a:off x="1308100" y="3929961"/>
              <a:ext cx="55403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sp>
        <p:nvSpPr>
          <p:cNvPr id="15" name="Lightning Bolt 14"/>
          <p:cNvSpPr>
            <a:spLocks noChangeArrowheads="1"/>
          </p:cNvSpPr>
          <p:nvPr/>
        </p:nvSpPr>
        <p:spPr bwMode="auto">
          <a:xfrm rot="2069200">
            <a:off x="6768552" y="2415542"/>
            <a:ext cx="775309" cy="808582"/>
          </a:xfrm>
          <a:prstGeom prst="lightningBolt">
            <a:avLst/>
          </a:prstGeom>
          <a:solidFill>
            <a:srgbClr val="FF5B5B"/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6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60" y="3164600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3"/>
          <p:cNvCxnSpPr>
            <a:cxnSpLocks noChangeShapeType="1"/>
          </p:cNvCxnSpPr>
          <p:nvPr/>
        </p:nvCxnSpPr>
        <p:spPr bwMode="auto">
          <a:xfrm flipH="1" flipV="1">
            <a:off x="1632305" y="2407650"/>
            <a:ext cx="1" cy="595031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1294460" y="2626849"/>
            <a:ext cx="4810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900" indent="-342900" algn="l" defTabSz="914400" eaLnBrk="0" hangingPunct="0"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cxnSp>
        <p:nvCxnSpPr>
          <p:cNvPr id="21" name="Straight Arrow Connector 13"/>
          <p:cNvCxnSpPr>
            <a:cxnSpLocks noChangeShapeType="1"/>
          </p:cNvCxnSpPr>
          <p:nvPr/>
        </p:nvCxnSpPr>
        <p:spPr bwMode="auto">
          <a:xfrm>
            <a:off x="2017168" y="2478837"/>
            <a:ext cx="15082" cy="569612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2033587" y="2594765"/>
            <a:ext cx="4810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900" indent="-342900" algn="l" defTabSz="9144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76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Simulation-based security</a:t>
            </a:r>
          </a:p>
        </p:txBody>
      </p:sp>
      <p:cxnSp>
        <p:nvCxnSpPr>
          <p:cNvPr id="33" name="Straight Arrow Connector 13"/>
          <p:cNvCxnSpPr>
            <a:cxnSpLocks noChangeShapeType="1"/>
          </p:cNvCxnSpPr>
          <p:nvPr/>
        </p:nvCxnSpPr>
        <p:spPr bwMode="auto">
          <a:xfrm flipH="1" flipV="1">
            <a:off x="6814845" y="2341099"/>
            <a:ext cx="1" cy="595031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6242126" y="2275820"/>
            <a:ext cx="7158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defTabSz="9144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13"/>
          <p:cNvCxnSpPr>
            <a:cxnSpLocks noChangeShapeType="1"/>
          </p:cNvCxnSpPr>
          <p:nvPr/>
        </p:nvCxnSpPr>
        <p:spPr bwMode="auto">
          <a:xfrm>
            <a:off x="7503568" y="2412286"/>
            <a:ext cx="15082" cy="569612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7519986" y="2528214"/>
            <a:ext cx="1395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900" indent="-342900" algn="l" defTabSz="9144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Y, f(state)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utoShape 52"/>
          <p:cNvSpPr>
            <a:spLocks noChangeArrowheads="1"/>
          </p:cNvSpPr>
          <p:nvPr/>
        </p:nvSpPr>
        <p:spPr bwMode="auto">
          <a:xfrm>
            <a:off x="2819400" y="3305767"/>
            <a:ext cx="3499540" cy="722653"/>
          </a:xfrm>
          <a:prstGeom prst="leftRightArrow">
            <a:avLst>
              <a:gd name="adj1" fmla="val 50000"/>
              <a:gd name="adj2" fmla="val 88816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dirty="0">
                <a:solidFill>
                  <a:schemeClr val="bg1"/>
                </a:solidFill>
              </a:rPr>
              <a:t>indistinguishable</a:t>
            </a:r>
          </a:p>
        </p:txBody>
      </p:sp>
      <p:sp>
        <p:nvSpPr>
          <p:cNvPr id="39" name="TextBox 3"/>
          <p:cNvSpPr txBox="1"/>
          <p:nvPr/>
        </p:nvSpPr>
        <p:spPr>
          <a:xfrm>
            <a:off x="5022757" y="4028420"/>
            <a:ext cx="427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output</a:t>
            </a:r>
          </a:p>
        </p:txBody>
      </p:sp>
      <p:sp>
        <p:nvSpPr>
          <p:cNvPr id="40" name="TextBox 3"/>
          <p:cNvSpPr txBox="1"/>
          <p:nvPr/>
        </p:nvSpPr>
        <p:spPr>
          <a:xfrm>
            <a:off x="-152400" y="4104620"/>
            <a:ext cx="4030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Arial" pitchFamily="34" charset="0"/>
                <a:cs typeface="Arial" pitchFamily="34" charset="0"/>
              </a:rPr>
              <a:t>output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urved Right Arrow 44"/>
          <p:cNvSpPr/>
          <p:nvPr/>
        </p:nvSpPr>
        <p:spPr>
          <a:xfrm>
            <a:off x="5943600" y="2238045"/>
            <a:ext cx="304800" cy="8759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3"/>
          <p:cNvSpPr txBox="1"/>
          <p:nvPr/>
        </p:nvSpPr>
        <p:spPr>
          <a:xfrm>
            <a:off x="3288064" y="2188793"/>
            <a:ext cx="2594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 smtClean="0">
                <a:latin typeface="Arial" pitchFamily="34" charset="0"/>
                <a:cs typeface="Arial" pitchFamily="34" charset="0"/>
              </a:rPr>
              <a:t>Repeat many times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3"/>
          <p:cNvSpPr txBox="1"/>
          <p:nvPr/>
        </p:nvSpPr>
        <p:spPr>
          <a:xfrm>
            <a:off x="228600" y="4522113"/>
            <a:ext cx="883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Continuous leakage: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many observations are possible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ular Callout 48"/>
          <p:cNvSpPr/>
          <p:nvPr/>
        </p:nvSpPr>
        <p:spPr bwMode="auto">
          <a:xfrm>
            <a:off x="1295400" y="1711562"/>
            <a:ext cx="4343400" cy="1112004"/>
          </a:xfrm>
          <a:prstGeom prst="wedgeRoundRectCallout">
            <a:avLst>
              <a:gd name="adj1" fmla="val 65513"/>
              <a:gd name="adj2" fmla="val 4603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82B4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What function can the leakage </a:t>
            </a:r>
            <a:r>
              <a:rPr lang="de-DE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be?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3"/>
          <p:cNvSpPr txBox="1"/>
          <p:nvPr/>
        </p:nvSpPr>
        <p:spPr>
          <a:xfrm>
            <a:off x="-1186054" y="1524000"/>
            <a:ext cx="4030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u="sng" dirty="0" smtClean="0">
                <a:latin typeface="Arial" pitchFamily="34" charset="0"/>
                <a:cs typeface="Arial" pitchFamily="34" charset="0"/>
              </a:rPr>
              <a:t>Ideal:</a:t>
            </a:r>
            <a:endParaRPr lang="en-US" sz="28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3"/>
          <p:cNvSpPr txBox="1"/>
          <p:nvPr/>
        </p:nvSpPr>
        <p:spPr>
          <a:xfrm>
            <a:off x="304800" y="762000"/>
            <a:ext cx="883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Adversary learns no more than by black-box access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3"/>
          <p:cNvSpPr txBox="1"/>
          <p:nvPr/>
        </p:nvSpPr>
        <p:spPr>
          <a:xfrm>
            <a:off x="228600" y="5105400"/>
            <a:ext cx="883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>
                <a:latin typeface="Arial" pitchFamily="34" charset="0"/>
                <a:cs typeface="Arial" pitchFamily="34" charset="0"/>
              </a:rPr>
              <a:t>What does it mean? </a:t>
            </a:r>
            <a:endParaRPr lang="en-US" sz="28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3"/>
          <p:cNvSpPr txBox="1"/>
          <p:nvPr/>
        </p:nvSpPr>
        <p:spPr>
          <a:xfrm>
            <a:off x="228600" y="5628620"/>
            <a:ext cx="883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For unbounded adversary: </a:t>
            </a:r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MI(K ; </a:t>
            </a:r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(.), ... </a:t>
            </a:r>
            <a:r>
              <a:rPr lang="de-DE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de-DE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(.))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negl</a:t>
            </a:r>
            <a:endParaRPr lang="en-US" sz="2800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3"/>
          <p:cNvSpPr txBox="1"/>
          <p:nvPr/>
        </p:nvSpPr>
        <p:spPr>
          <a:xfrm>
            <a:off x="228600" y="6144904"/>
            <a:ext cx="883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Even more: Cannot break underlying security notion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2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5" grpId="0" animBg="1"/>
      <p:bldP spid="19" grpId="0"/>
      <p:bldP spid="22" grpId="0"/>
      <p:bldP spid="34" grpId="0"/>
      <p:bldP spid="36" grpId="0"/>
      <p:bldP spid="38" grpId="0" animBg="1"/>
      <p:bldP spid="39" grpId="0"/>
      <p:bldP spid="40" grpId="0"/>
      <p:bldP spid="45" grpId="0" animBg="1"/>
      <p:bldP spid="46" grpId="0"/>
      <p:bldP spid="47" grpId="0"/>
      <p:bldP spid="49" grpId="0" animBg="1"/>
      <p:bldP spid="5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1219200" cy="1021312"/>
          </a:xfrm>
          <a:prstGeom prst="rect">
            <a:avLst/>
          </a:prstGeom>
          <a:ln w="44450" cap="rnd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8" name="Straight Connector 7"/>
          <p:cNvCxnSpPr>
            <a:stCxn id="2" idx="2"/>
            <a:endCxn id="9" idx="0"/>
          </p:cNvCxnSpPr>
          <p:nvPr/>
        </p:nvCxnSpPr>
        <p:spPr>
          <a:xfrm flipH="1">
            <a:off x="1201153" y="2392912"/>
            <a:ext cx="18047" cy="1483580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0600" y="3876492"/>
            <a:ext cx="421105" cy="3907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76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F7F7F"/>
                </a:solidFill>
                <a:latin typeface="Arial Rounded MT Bold"/>
                <a:cs typeface="Arial Rounded MT Bold"/>
              </a:rPr>
              <a:t>Leakage resilient circuits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23" name="Straight Connector 22"/>
          <p:cNvCxnSpPr>
            <a:endCxn id="39" idx="1"/>
          </p:cNvCxnSpPr>
          <p:nvPr/>
        </p:nvCxnSpPr>
        <p:spPr>
          <a:xfrm>
            <a:off x="4381998" y="1804702"/>
            <a:ext cx="2787527" cy="1084401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660201" y="1888651"/>
            <a:ext cx="1262328" cy="984818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44" idx="3"/>
          </p:cNvCxnSpPr>
          <p:nvPr/>
        </p:nvCxnSpPr>
        <p:spPr>
          <a:xfrm flipV="1">
            <a:off x="1350036" y="2948892"/>
            <a:ext cx="1262328" cy="984818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74691" y="5486400"/>
            <a:ext cx="2199033" cy="1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72774" y="3508252"/>
            <a:ext cx="0" cy="2054349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731673" y="1484908"/>
            <a:ext cx="791981" cy="762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53542" y="2777511"/>
            <a:ext cx="791981" cy="762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62222" y="5291047"/>
            <a:ext cx="421105" cy="3907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78271" y="5105400"/>
            <a:ext cx="791981" cy="762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576127" y="5324292"/>
            <a:ext cx="421105" cy="3907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42" idx="6"/>
          </p:cNvCxnSpPr>
          <p:nvPr/>
        </p:nvCxnSpPr>
        <p:spPr>
          <a:xfrm flipH="1">
            <a:off x="2997232" y="5519646"/>
            <a:ext cx="1384766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550695" y="2615402"/>
            <a:ext cx="421105" cy="3907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2793331" y="794240"/>
            <a:ext cx="3239084" cy="609600"/>
          </a:xfrm>
          <a:prstGeom prst="wedgeRoundRectCallout">
            <a:avLst>
              <a:gd name="adj1" fmla="val 1253"/>
              <a:gd name="adj2" fmla="val 22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82B4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dirty="0">
                <a:latin typeface="Arial" pitchFamily="34" charset="0"/>
                <a:cs typeface="Arial" pitchFamily="34" charset="0"/>
              </a:rPr>
              <a:t>t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-probing model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0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n-Probing adversary </a:t>
            </a:r>
            <a:r>
              <a:rPr lang="en-US" sz="32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(ISW03)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477202" y="838200"/>
            <a:ext cx="869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Adversary gets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intermediate values of computation </a:t>
            </a:r>
          </a:p>
        </p:txBody>
      </p:sp>
      <p:sp>
        <p:nvSpPr>
          <p:cNvPr id="54" name="TextBox 3"/>
          <p:cNvSpPr txBox="1"/>
          <p:nvPr/>
        </p:nvSpPr>
        <p:spPr>
          <a:xfrm>
            <a:off x="477202" y="1336318"/>
            <a:ext cx="869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= { values on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adversarial chosen wires }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3"/>
          <p:cNvSpPr txBox="1"/>
          <p:nvPr/>
        </p:nvSpPr>
        <p:spPr>
          <a:xfrm>
            <a:off x="477202" y="3505200"/>
            <a:ext cx="8514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-probing attack formalization of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variate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attacks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14</a:t>
            </a:fld>
            <a:endParaRPr lang="en-US"/>
          </a:p>
        </p:txBody>
      </p:sp>
      <p:sp>
        <p:nvSpPr>
          <p:cNvPr id="55" name="TextBox 3"/>
          <p:cNvSpPr txBox="1"/>
          <p:nvPr/>
        </p:nvSpPr>
        <p:spPr>
          <a:xfrm>
            <a:off x="484496" y="5029200"/>
            <a:ext cx="869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Basic ingredient: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Additive masking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957637" y="5585997"/>
            <a:ext cx="4119563" cy="4297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400" b="1" dirty="0">
                <a:solidFill>
                  <a:srgbClr val="C00000"/>
                </a:solidFill>
                <a:ea typeface="ＭＳ Ｐゴシック" pitchFamily="34" charset="-128"/>
              </a:rPr>
              <a:t>K</a:t>
            </a:r>
            <a:r>
              <a:rPr lang="it-IT" sz="2400" b="1" dirty="0" smtClean="0">
                <a:solidFill>
                  <a:srgbClr val="C00000"/>
                </a:solidFill>
                <a:ea typeface="ＭＳ Ｐゴシック" pitchFamily="34" charset="-128"/>
              </a:rPr>
              <a:t> := (K</a:t>
            </a:r>
            <a:r>
              <a:rPr lang="it-IT" sz="2400" b="1" baseline="-25000" dirty="0" smtClean="0">
                <a:solidFill>
                  <a:srgbClr val="C00000"/>
                </a:solidFill>
                <a:ea typeface="ＭＳ Ｐゴシック" pitchFamily="34" charset="-128"/>
              </a:rPr>
              <a:t>1</a:t>
            </a:r>
            <a:r>
              <a:rPr lang="it-IT" sz="2400" b="1" dirty="0" smtClean="0">
                <a:solidFill>
                  <a:srgbClr val="C00000"/>
                </a:solidFill>
                <a:ea typeface="ＭＳ Ｐゴシック" pitchFamily="34" charset="-128"/>
              </a:rPr>
              <a:t>…</a:t>
            </a:r>
            <a:r>
              <a:rPr lang="it-IT" sz="2400" b="1" dirty="0" err="1" smtClean="0">
                <a:solidFill>
                  <a:srgbClr val="C00000"/>
                </a:solidFill>
                <a:ea typeface="ＭＳ Ｐゴシック" pitchFamily="34" charset="-128"/>
              </a:rPr>
              <a:t>K</a:t>
            </a:r>
            <a:r>
              <a:rPr lang="it-IT" sz="2400" b="1" baseline="-25000" dirty="0" err="1" smtClean="0">
                <a:solidFill>
                  <a:srgbClr val="C00000"/>
                </a:solidFill>
                <a:ea typeface="ＭＳ Ｐゴシック" pitchFamily="34" charset="-128"/>
              </a:rPr>
              <a:t>n</a:t>
            </a:r>
            <a:r>
              <a:rPr lang="it-IT" sz="2400" b="1" dirty="0" smtClean="0">
                <a:solidFill>
                  <a:srgbClr val="C00000"/>
                </a:solidFill>
                <a:ea typeface="ＭＳ Ｐゴシック" pitchFamily="34" charset="-128"/>
              </a:rPr>
              <a:t>) s.t. </a:t>
            </a:r>
            <a:r>
              <a:rPr lang="it-IT" sz="2400" b="1" dirty="0">
                <a:solidFill>
                  <a:srgbClr val="C00000"/>
                </a:solidFill>
                <a:ea typeface="ＭＳ Ｐゴシック" pitchFamily="34" charset="-128"/>
              </a:rPr>
              <a:t>K</a:t>
            </a:r>
            <a:r>
              <a:rPr lang="it-IT" sz="2400" b="1" dirty="0" smtClean="0">
                <a:solidFill>
                  <a:srgbClr val="C00000"/>
                </a:solidFill>
                <a:ea typeface="ＭＳ Ｐゴシック" pitchFamily="34" charset="-128"/>
              </a:rPr>
              <a:t>=K</a:t>
            </a:r>
            <a:r>
              <a:rPr lang="it-IT" sz="2400" b="1" baseline="-25000" dirty="0" smtClean="0">
                <a:solidFill>
                  <a:srgbClr val="C00000"/>
                </a:solidFill>
                <a:ea typeface="ＭＳ Ｐゴシック" pitchFamily="34" charset="-128"/>
              </a:rPr>
              <a:t>1</a:t>
            </a:r>
            <a:r>
              <a:rPr lang="it-IT" sz="2400" b="1" dirty="0" smtClean="0">
                <a:solidFill>
                  <a:srgbClr val="C00000"/>
                </a:solidFill>
                <a:ea typeface="ＭＳ Ｐゴシック" pitchFamily="34" charset="-128"/>
              </a:rPr>
              <a:t>+...+ </a:t>
            </a:r>
            <a:r>
              <a:rPr lang="it-IT" sz="2400" b="1" dirty="0" err="1" smtClean="0">
                <a:solidFill>
                  <a:srgbClr val="C00000"/>
                </a:solidFill>
                <a:ea typeface="ＭＳ Ｐゴシック" pitchFamily="34" charset="-128"/>
              </a:rPr>
              <a:t>K</a:t>
            </a:r>
            <a:r>
              <a:rPr lang="it-IT" sz="2400" b="1" baseline="-25000" dirty="0" err="1" smtClean="0">
                <a:solidFill>
                  <a:srgbClr val="C00000"/>
                </a:solidFill>
                <a:ea typeface="ＭＳ Ｐゴシック" pitchFamily="34" charset="-128"/>
              </a:rPr>
              <a:t>n</a:t>
            </a:r>
            <a:endParaRPr lang="en-US" sz="2400" b="1" baseline="-250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09600" y="5585997"/>
            <a:ext cx="1143000" cy="429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400" b="1" dirty="0">
                <a:solidFill>
                  <a:srgbClr val="C00000"/>
                </a:solidFill>
                <a:ea typeface="ＭＳ Ｐゴシック" pitchFamily="34" charset="-128"/>
              </a:rPr>
              <a:t>K</a:t>
            </a:r>
            <a:endParaRPr lang="en-US" b="1" baseline="-250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1905000" y="5849660"/>
            <a:ext cx="1905000" cy="0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3"/>
          <p:cNvSpPr txBox="1"/>
          <p:nvPr/>
        </p:nvSpPr>
        <p:spPr>
          <a:xfrm>
            <a:off x="2209800" y="5486400"/>
            <a:ext cx="1181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Encode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1066800" y="1981201"/>
            <a:ext cx="25146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2800" i="1">
              <a:solidFill>
                <a:srgbClr val="000000"/>
              </a:solidFill>
            </a:endParaRPr>
          </a:p>
        </p:txBody>
      </p:sp>
      <p:sp>
        <p:nvSpPr>
          <p:cNvPr id="63" name="Line 34"/>
          <p:cNvSpPr>
            <a:spLocks noChangeShapeType="1"/>
          </p:cNvSpPr>
          <p:nvPr/>
        </p:nvSpPr>
        <p:spPr bwMode="auto">
          <a:xfrm>
            <a:off x="1214436" y="2128272"/>
            <a:ext cx="51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35"/>
          <p:cNvSpPr>
            <a:spLocks noChangeShapeType="1"/>
          </p:cNvSpPr>
          <p:nvPr/>
        </p:nvSpPr>
        <p:spPr bwMode="auto">
          <a:xfrm>
            <a:off x="1214436" y="2286001"/>
            <a:ext cx="51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5" name="Line 36"/>
          <p:cNvSpPr>
            <a:spLocks noChangeShapeType="1"/>
          </p:cNvSpPr>
          <p:nvPr/>
        </p:nvSpPr>
        <p:spPr bwMode="auto">
          <a:xfrm>
            <a:off x="2332036" y="2109869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828799" y="2434173"/>
            <a:ext cx="503237" cy="344941"/>
          </a:xfrm>
          <a:prstGeom prst="rect">
            <a:avLst/>
          </a:prstGeom>
          <a:solidFill>
            <a:srgbClr val="F8EEC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r>
              <a:rPr lang="en-US" b="1">
                <a:cs typeface="Arial" pitchFamily="34" charset="0"/>
              </a:rPr>
              <a:t>C</a:t>
            </a:r>
          </a:p>
        </p:txBody>
      </p:sp>
      <p:sp>
        <p:nvSpPr>
          <p:cNvPr id="67" name="Line 38"/>
          <p:cNvSpPr>
            <a:spLocks noChangeShapeType="1"/>
          </p:cNvSpPr>
          <p:nvPr/>
        </p:nvSpPr>
        <p:spPr bwMode="auto">
          <a:xfrm>
            <a:off x="1214436" y="2591902"/>
            <a:ext cx="511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2332036" y="2507878"/>
            <a:ext cx="320675" cy="0"/>
          </a:xfrm>
          <a:custGeom>
            <a:avLst/>
            <a:gdLst>
              <a:gd name="T0" fmla="*/ 0 w 201"/>
              <a:gd name="T1" fmla="*/ 0 h 1"/>
              <a:gd name="T2" fmla="*/ 2147483647 w 201"/>
              <a:gd name="T3" fmla="*/ 2147483647 h 1"/>
              <a:gd name="T4" fmla="*/ 0 60000 65536"/>
              <a:gd name="T5" fmla="*/ 0 60000 65536"/>
              <a:gd name="T6" fmla="*/ 0 w 201"/>
              <a:gd name="T7" fmla="*/ 0 h 1"/>
              <a:gd name="T8" fmla="*/ 201 w 20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1" h="1">
                <a:moveTo>
                  <a:pt x="0" y="0"/>
                </a:moveTo>
                <a:lnTo>
                  <a:pt x="20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de-DE" b="1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9" name="Line 40"/>
          <p:cNvSpPr>
            <a:spLocks noChangeShapeType="1"/>
          </p:cNvSpPr>
          <p:nvPr/>
        </p:nvSpPr>
        <p:spPr bwMode="auto">
          <a:xfrm>
            <a:off x="2332036" y="2665607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0" name="Line 41"/>
          <p:cNvSpPr>
            <a:spLocks noChangeShapeType="1"/>
          </p:cNvSpPr>
          <p:nvPr/>
        </p:nvSpPr>
        <p:spPr bwMode="auto">
          <a:xfrm flipV="1">
            <a:off x="2652711" y="2277917"/>
            <a:ext cx="0" cy="2299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1" name="Line 42"/>
          <p:cNvSpPr>
            <a:spLocks noChangeShapeType="1"/>
          </p:cNvSpPr>
          <p:nvPr/>
        </p:nvSpPr>
        <p:spPr bwMode="auto">
          <a:xfrm>
            <a:off x="2652711" y="2277918"/>
            <a:ext cx="255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2" name="Rectangle 47"/>
          <p:cNvSpPr>
            <a:spLocks noChangeArrowheads="1"/>
          </p:cNvSpPr>
          <p:nvPr/>
        </p:nvSpPr>
        <p:spPr bwMode="auto">
          <a:xfrm>
            <a:off x="1463674" y="2984014"/>
            <a:ext cx="506412" cy="344941"/>
          </a:xfrm>
          <a:prstGeom prst="rect">
            <a:avLst/>
          </a:prstGeom>
          <a:solidFill>
            <a:srgbClr val="F8EEC8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M</a:t>
            </a:r>
            <a:endParaRPr lang="de-DE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Line 51"/>
          <p:cNvSpPr>
            <a:spLocks noChangeShapeType="1"/>
          </p:cNvSpPr>
          <p:nvPr/>
        </p:nvSpPr>
        <p:spPr bwMode="auto">
          <a:xfrm flipV="1">
            <a:off x="2301874" y="2935369"/>
            <a:ext cx="0" cy="250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4" name="Line 52"/>
          <p:cNvSpPr>
            <a:spLocks noChangeShapeType="1"/>
          </p:cNvSpPr>
          <p:nvPr/>
        </p:nvSpPr>
        <p:spPr bwMode="auto">
          <a:xfrm>
            <a:off x="2303461" y="2935369"/>
            <a:ext cx="252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75" name="Rectangle 36"/>
          <p:cNvSpPr>
            <a:spLocks noChangeArrowheads="1"/>
          </p:cNvSpPr>
          <p:nvPr/>
        </p:nvSpPr>
        <p:spPr bwMode="auto">
          <a:xfrm>
            <a:off x="1793874" y="2057401"/>
            <a:ext cx="504825" cy="273585"/>
          </a:xfrm>
          <a:prstGeom prst="rect">
            <a:avLst/>
          </a:prstGeom>
          <a:solidFill>
            <a:srgbClr val="F8EEC8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r>
              <a:rPr lang="en-US" b="1">
                <a:solidFill>
                  <a:srgbClr val="000000"/>
                </a:solidFill>
                <a:cs typeface="Arial" pitchFamily="34" charset="0"/>
              </a:rPr>
              <a:t>●</a:t>
            </a:r>
          </a:p>
        </p:txBody>
      </p:sp>
      <p:sp>
        <p:nvSpPr>
          <p:cNvPr id="76" name="Rectangle 42"/>
          <p:cNvSpPr>
            <a:spLocks noChangeArrowheads="1"/>
          </p:cNvSpPr>
          <p:nvPr/>
        </p:nvSpPr>
        <p:spPr bwMode="auto">
          <a:xfrm>
            <a:off x="2860674" y="2057401"/>
            <a:ext cx="504825" cy="288326"/>
          </a:xfrm>
          <a:prstGeom prst="rect">
            <a:avLst/>
          </a:prstGeom>
          <a:solidFill>
            <a:srgbClr val="F8EEC8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r>
              <a:rPr lang="en-US" b="1">
                <a:solidFill>
                  <a:srgbClr val="000000"/>
                </a:solidFill>
                <a:cs typeface="Arial" pitchFamily="34" charset="0"/>
              </a:rPr>
              <a:t>+</a:t>
            </a:r>
          </a:p>
        </p:txBody>
      </p:sp>
      <p:sp>
        <p:nvSpPr>
          <p:cNvPr id="77" name="Rectangle 36"/>
          <p:cNvSpPr>
            <a:spLocks noChangeArrowheads="1"/>
          </p:cNvSpPr>
          <p:nvPr/>
        </p:nvSpPr>
        <p:spPr bwMode="auto">
          <a:xfrm>
            <a:off x="2584449" y="2599273"/>
            <a:ext cx="504825" cy="368527"/>
          </a:xfrm>
          <a:prstGeom prst="rect">
            <a:avLst/>
          </a:prstGeom>
          <a:solidFill>
            <a:srgbClr val="F8EEC8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pPr algn="ctr"/>
            <a:r>
              <a:rPr lang="en-US" b="1">
                <a:solidFill>
                  <a:srgbClr val="000000"/>
                </a:solidFill>
                <a:cs typeface="Arial" pitchFamily="34" charset="0"/>
              </a:rPr>
              <a:t>●</a:t>
            </a:r>
          </a:p>
        </p:txBody>
      </p:sp>
      <p:sp>
        <p:nvSpPr>
          <p:cNvPr id="78" name="Line 36"/>
          <p:cNvSpPr>
            <a:spLocks noChangeShapeType="1"/>
          </p:cNvSpPr>
          <p:nvPr/>
        </p:nvSpPr>
        <p:spPr bwMode="auto">
          <a:xfrm>
            <a:off x="1954211" y="3190082"/>
            <a:ext cx="34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" name="Rectangle 78"/>
          <p:cNvSpPr/>
          <p:nvPr/>
        </p:nvSpPr>
        <p:spPr>
          <a:xfrm>
            <a:off x="2429666" y="1981201"/>
            <a:ext cx="389733" cy="3308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184797" y="2897244"/>
            <a:ext cx="257569" cy="43317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294559" y="2476588"/>
            <a:ext cx="303214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 bwMode="auto">
          <a:xfrm flipH="1">
            <a:off x="2476498" y="2635897"/>
            <a:ext cx="2362202" cy="499447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flipH="1" flipV="1">
            <a:off x="2728593" y="2142179"/>
            <a:ext cx="2129181" cy="464067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1620444" y="2627370"/>
            <a:ext cx="3218256" cy="71234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937388" y="2082413"/>
            <a:ext cx="1312028" cy="95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" descr="devil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1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689" y="4145538"/>
            <a:ext cx="40699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0" name="Straight Arrow Connector 89"/>
          <p:cNvCxnSpPr/>
          <p:nvPr/>
        </p:nvCxnSpPr>
        <p:spPr>
          <a:xfrm flipH="1" flipV="1">
            <a:off x="4724400" y="4069338"/>
            <a:ext cx="381000" cy="381000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3886200" y="4069338"/>
            <a:ext cx="381000" cy="304800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2209800" y="4069338"/>
            <a:ext cx="152400" cy="457200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590800" y="4069338"/>
            <a:ext cx="152400" cy="457200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3"/>
          <p:cNvSpPr txBox="1"/>
          <p:nvPr/>
        </p:nvSpPr>
        <p:spPr>
          <a:xfrm>
            <a:off x="2819400" y="3688338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95" name="Rounded Rectangular Callout 94"/>
          <p:cNvSpPr/>
          <p:nvPr/>
        </p:nvSpPr>
        <p:spPr bwMode="auto">
          <a:xfrm>
            <a:off x="5102348" y="4267200"/>
            <a:ext cx="3813052" cy="685800"/>
          </a:xfrm>
          <a:prstGeom prst="wedgeRoundRectCallout">
            <a:avLst>
              <a:gd name="adj1" fmla="val 17041"/>
              <a:gd name="adj2" fmla="val 3998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82B4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Learns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nothing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t &lt; </a:t>
            </a:r>
            <a:r>
              <a:rPr lang="de-DE" sz="2800" b="1" dirty="0" err="1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2800" b="1" dirty="0" smtClean="0">
              <a:solidFill>
                <a:srgbClr val="C050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Lightning Bolt 95"/>
          <p:cNvSpPr>
            <a:spLocks noChangeArrowheads="1"/>
          </p:cNvSpPr>
          <p:nvPr/>
        </p:nvSpPr>
        <p:spPr bwMode="auto">
          <a:xfrm rot="3976824">
            <a:off x="6539222" y="4761448"/>
            <a:ext cx="775309" cy="808582"/>
          </a:xfrm>
          <a:prstGeom prst="lightningBolt">
            <a:avLst/>
          </a:prstGeom>
          <a:solidFill>
            <a:srgbClr val="FF5B5B"/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7" name="TextBox 3"/>
          <p:cNvSpPr txBox="1"/>
          <p:nvPr/>
        </p:nvSpPr>
        <p:spPr>
          <a:xfrm>
            <a:off x="504386" y="6182380"/>
            <a:ext cx="869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How to compute with additive encodings?</a:t>
            </a:r>
          </a:p>
        </p:txBody>
      </p:sp>
    </p:spTree>
    <p:extLst>
      <p:ext uri="{BB962C8B-B14F-4D97-AF65-F5344CB8AC3E}">
        <p14:creationId xmlns:p14="http://schemas.microsoft.com/office/powerpoint/2010/main" val="323548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55" grpId="0"/>
      <p:bldP spid="56" grpId="0" animBg="1"/>
      <p:bldP spid="57" grpId="0" animBg="1"/>
      <p:bldP spid="60" grpId="0"/>
      <p:bldP spid="94" grpId="0"/>
      <p:bldP spid="95" grpId="0" animBg="1"/>
      <p:bldP spid="96" grpId="0" animBg="1"/>
      <p:bldP spid="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ISW Compiler: High level</a:t>
            </a:r>
          </a:p>
        </p:txBody>
      </p:sp>
      <p:sp>
        <p:nvSpPr>
          <p:cNvPr id="102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88374" y="6492875"/>
            <a:ext cx="555625" cy="365125"/>
          </a:xfrm>
        </p:spPr>
        <p:txBody>
          <a:bodyPr/>
          <a:lstStyle/>
          <a:p>
            <a:fld id="{5E4B7D7B-2D66-4A57-AA1A-26EE00A1B242}" type="slidenum">
              <a:rPr lang="he-IL" smtClean="0"/>
              <a:pPr/>
              <a:t>15</a:t>
            </a:fld>
            <a:endParaRPr lang="en-US" dirty="0"/>
          </a:p>
        </p:txBody>
      </p:sp>
      <p:sp>
        <p:nvSpPr>
          <p:cNvPr id="224" name="TextBox 3"/>
          <p:cNvSpPr txBox="1"/>
          <p:nvPr/>
        </p:nvSpPr>
        <p:spPr>
          <a:xfrm>
            <a:off x="152400" y="4734580"/>
            <a:ext cx="350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1. Memory:</a:t>
            </a:r>
          </a:p>
        </p:txBody>
      </p:sp>
      <p:sp>
        <p:nvSpPr>
          <p:cNvPr id="229" name="TextBox 3"/>
          <p:cNvSpPr txBox="1"/>
          <p:nvPr/>
        </p:nvSpPr>
        <p:spPr>
          <a:xfrm>
            <a:off x="213219" y="5420380"/>
            <a:ext cx="260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bit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276753" y="1524000"/>
            <a:ext cx="1634394" cy="1828803"/>
            <a:chOff x="6044514" y="3853761"/>
            <a:chExt cx="1143000" cy="1366283"/>
          </a:xfrm>
        </p:grpSpPr>
        <p:pic>
          <p:nvPicPr>
            <p:cNvPr id="77" name="Picture 47" descr="sim-yell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44514" y="4116382"/>
              <a:ext cx="1143000" cy="1103662"/>
            </a:xfrm>
            <a:prstGeom prst="rect">
              <a:avLst/>
            </a:prstGeom>
            <a:noFill/>
          </p:spPr>
        </p:pic>
        <p:sp>
          <p:nvSpPr>
            <p:cNvPr id="80" name="Rectangle 4"/>
            <p:cNvSpPr txBox="1">
              <a:spLocks noChangeArrowheads="1"/>
            </p:cNvSpPr>
            <p:nvPr/>
          </p:nvSpPr>
          <p:spPr bwMode="auto">
            <a:xfrm>
              <a:off x="6477000" y="3853761"/>
              <a:ext cx="609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sp>
          <p:nvSpPr>
            <p:cNvPr id="85" name="Rectangle 4"/>
            <p:cNvSpPr txBox="1">
              <a:spLocks noChangeArrowheads="1"/>
            </p:cNvSpPr>
            <p:nvPr/>
          </p:nvSpPr>
          <p:spPr bwMode="auto">
            <a:xfrm>
              <a:off x="6192325" y="4174508"/>
              <a:ext cx="644856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72331" y="1752600"/>
            <a:ext cx="971551" cy="1134007"/>
            <a:chOff x="890587" y="3929961"/>
            <a:chExt cx="971551" cy="1134007"/>
          </a:xfrm>
        </p:grpSpPr>
        <p:sp>
          <p:nvSpPr>
            <p:cNvPr id="90" name="Rectangle 4"/>
            <p:cNvSpPr txBox="1">
              <a:spLocks noChangeArrowheads="1"/>
            </p:cNvSpPr>
            <p:nvPr/>
          </p:nvSpPr>
          <p:spPr bwMode="auto">
            <a:xfrm>
              <a:off x="890587" y="4158561"/>
              <a:ext cx="48101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pic>
          <p:nvPicPr>
            <p:cNvPr id="93" name="Picture 45" descr="sim-gree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4253811"/>
              <a:ext cx="838200" cy="810157"/>
            </a:xfrm>
            <a:prstGeom prst="rect">
              <a:avLst/>
            </a:prstGeom>
            <a:noFill/>
          </p:spPr>
        </p:pic>
        <p:sp>
          <p:nvSpPr>
            <p:cNvPr id="95" name="Rectangle 4"/>
            <p:cNvSpPr txBox="1">
              <a:spLocks noChangeArrowheads="1"/>
            </p:cNvSpPr>
            <p:nvPr/>
          </p:nvSpPr>
          <p:spPr bwMode="auto">
            <a:xfrm>
              <a:off x="1308100" y="3929961"/>
              <a:ext cx="55403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42844" y="1109197"/>
            <a:ext cx="2295556" cy="3342543"/>
            <a:chOff x="142844" y="1146452"/>
            <a:chExt cx="2295556" cy="3342543"/>
          </a:xfrm>
        </p:grpSpPr>
        <p:sp>
          <p:nvSpPr>
            <p:cNvPr id="25" name="Rectangle 24"/>
            <p:cNvSpPr/>
            <p:nvPr/>
          </p:nvSpPr>
          <p:spPr>
            <a:xfrm>
              <a:off x="142844" y="1252134"/>
              <a:ext cx="2295556" cy="313527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14282" y="4236995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/>
                <a:t>a</a:t>
              </a:r>
              <a:endParaRPr lang="en-US" sz="1500" b="1" baseline="-25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75215" y="3984995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/>
                <a:t>s</a:t>
              </a:r>
              <a:endParaRPr lang="en-US" sz="1500" b="1" baseline="-25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37143" y="3947553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/>
                <a:t>s’</a:t>
              </a:r>
              <a:endParaRPr lang="en-US" sz="1500" b="1" baseline="-25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44743" y="3352800"/>
              <a:ext cx="571504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dirty="0" smtClean="0"/>
                <a:t>and</a:t>
              </a:r>
              <a:endParaRPr lang="en-US" sz="1500" b="1" dirty="0"/>
            </a:p>
          </p:txBody>
        </p:sp>
        <p:cxnSp>
          <p:nvCxnSpPr>
            <p:cNvPr id="32" name="Straight Arrow Connector 31"/>
            <p:cNvCxnSpPr>
              <a:stCxn id="26" idx="0"/>
            </p:cNvCxnSpPr>
            <p:nvPr/>
          </p:nvCxnSpPr>
          <p:spPr>
            <a:xfrm flipV="1">
              <a:off x="500034" y="3642896"/>
              <a:ext cx="0" cy="5940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7" idx="0"/>
            </p:cNvCxnSpPr>
            <p:nvPr/>
          </p:nvCxnSpPr>
          <p:spPr>
            <a:xfrm flipH="1" flipV="1">
              <a:off x="770596" y="3668142"/>
              <a:ext cx="490371" cy="3168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7" idx="0"/>
            </p:cNvCxnSpPr>
            <p:nvPr/>
          </p:nvCxnSpPr>
          <p:spPr>
            <a:xfrm flipV="1">
              <a:off x="1260967" y="3651186"/>
              <a:ext cx="285754" cy="3338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0"/>
            </p:cNvCxnSpPr>
            <p:nvPr/>
          </p:nvCxnSpPr>
          <p:spPr>
            <a:xfrm flipH="1" flipV="1">
              <a:off x="1880416" y="3613743"/>
              <a:ext cx="142479" cy="3338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01" idx="0"/>
              <a:endCxn id="62" idx="2"/>
            </p:cNvCxnSpPr>
            <p:nvPr/>
          </p:nvCxnSpPr>
          <p:spPr>
            <a:xfrm flipV="1">
              <a:off x="620226" y="2530484"/>
              <a:ext cx="379874" cy="8687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66" idx="0"/>
            </p:cNvCxnSpPr>
            <p:nvPr/>
          </p:nvCxnSpPr>
          <p:spPr>
            <a:xfrm flipH="1" flipV="1">
              <a:off x="1730495" y="2610653"/>
              <a:ext cx="6648" cy="2563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714348" y="2278484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 b="1" baseline="-25000" dirty="0"/>
            </a:p>
          </p:txBody>
        </p:sp>
        <p:cxnSp>
          <p:nvCxnSpPr>
            <p:cNvPr id="64" name="Straight Arrow Connector 63"/>
            <p:cNvCxnSpPr>
              <a:stCxn id="62" idx="0"/>
            </p:cNvCxnSpPr>
            <p:nvPr/>
          </p:nvCxnSpPr>
          <p:spPr>
            <a:xfrm flipV="1">
              <a:off x="1000100" y="1961334"/>
              <a:ext cx="285752" cy="31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1451391" y="2867034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 b="1" baseline="-25000" dirty="0"/>
            </a:p>
          </p:txBody>
        </p:sp>
        <p:cxnSp>
          <p:nvCxnSpPr>
            <p:cNvPr id="67" name="Straight Arrow Connector 66"/>
            <p:cNvCxnSpPr>
              <a:stCxn id="30" idx="0"/>
              <a:endCxn id="66" idx="2"/>
            </p:cNvCxnSpPr>
            <p:nvPr/>
          </p:nvCxnSpPr>
          <p:spPr>
            <a:xfrm flipV="1">
              <a:off x="1730495" y="3119034"/>
              <a:ext cx="6648" cy="2337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81" idx="2"/>
            </p:cNvCxnSpPr>
            <p:nvPr/>
          </p:nvCxnSpPr>
          <p:spPr>
            <a:xfrm flipH="1" flipV="1">
              <a:off x="1466848" y="1961334"/>
              <a:ext cx="266971" cy="3955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1181096" y="1709334"/>
              <a:ext cx="571504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dirty="0" smtClean="0"/>
                <a:t>and</a:t>
              </a:r>
              <a:endParaRPr lang="en-US" sz="1500" b="1" dirty="0"/>
            </a:p>
          </p:txBody>
        </p:sp>
        <p:cxnSp>
          <p:nvCxnSpPr>
            <p:cNvPr id="92" name="Straight Arrow Connector 91"/>
            <p:cNvCxnSpPr>
              <a:stCxn id="81" idx="0"/>
            </p:cNvCxnSpPr>
            <p:nvPr/>
          </p:nvCxnSpPr>
          <p:spPr>
            <a:xfrm flipV="1">
              <a:off x="1466848" y="1430935"/>
              <a:ext cx="0" cy="2783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334474" y="3399186"/>
              <a:ext cx="571504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dirty="0" smtClean="0"/>
                <a:t>and</a:t>
              </a:r>
              <a:endParaRPr lang="en-US" sz="1500" b="1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045029" y="1146452"/>
              <a:ext cx="812724" cy="2570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output</a:t>
              </a:r>
              <a:endParaRPr lang="en-US" sz="1500" b="1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466848" y="2355456"/>
              <a:ext cx="571504" cy="252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dirty="0" smtClean="0"/>
                <a:t>neg</a:t>
              </a:r>
              <a:endParaRPr lang="en-US" sz="1500" b="1" dirty="0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3733799" y="753238"/>
            <a:ext cx="5216079" cy="4428362"/>
            <a:chOff x="3733799" y="790493"/>
            <a:chExt cx="5216079" cy="4428362"/>
          </a:xfrm>
        </p:grpSpPr>
        <p:sp>
          <p:nvSpPr>
            <p:cNvPr id="24" name="Rectangle 23"/>
            <p:cNvSpPr/>
            <p:nvPr/>
          </p:nvSpPr>
          <p:spPr>
            <a:xfrm>
              <a:off x="3733799" y="1252134"/>
              <a:ext cx="5216079" cy="345545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Arrow Connector 57"/>
            <p:cNvCxnSpPr>
              <a:endCxn id="147" idx="3"/>
            </p:cNvCxnSpPr>
            <p:nvPr/>
          </p:nvCxnSpPr>
          <p:spPr>
            <a:xfrm flipH="1" flipV="1">
              <a:off x="7521497" y="4063287"/>
              <a:ext cx="607974" cy="317401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147" idx="1"/>
            </p:cNvCxnSpPr>
            <p:nvPr/>
          </p:nvCxnSpPr>
          <p:spPr>
            <a:xfrm flipV="1">
              <a:off x="6155370" y="4063287"/>
              <a:ext cx="526288" cy="310775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4038300" y="4293254"/>
              <a:ext cx="857257" cy="251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A</a:t>
              </a:r>
              <a:endParaRPr lang="en-US" sz="1500" b="1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457731" y="4276895"/>
              <a:ext cx="929091" cy="251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S</a:t>
              </a:r>
              <a:endParaRPr lang="en-US" sz="1500" b="1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36108" y="4267765"/>
              <a:ext cx="935809" cy="2520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S’</a:t>
              </a:r>
              <a:endParaRPr lang="en-US" sz="1500" b="1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575028" y="3649186"/>
              <a:ext cx="839839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u="sng" dirty="0" smtClean="0"/>
                <a:t>and</a:t>
              </a:r>
              <a:endParaRPr lang="en-US" sz="1500" b="1" u="sng" dirty="0"/>
            </a:p>
          </p:txBody>
        </p:sp>
        <p:cxnSp>
          <p:nvCxnSpPr>
            <p:cNvPr id="79" name="Straight Arrow Connector 78"/>
            <p:cNvCxnSpPr>
              <a:stCxn id="74" idx="0"/>
            </p:cNvCxnSpPr>
            <p:nvPr/>
          </p:nvCxnSpPr>
          <p:spPr>
            <a:xfrm flipV="1">
              <a:off x="4466929" y="3901186"/>
              <a:ext cx="313388" cy="392068"/>
            </a:xfrm>
            <a:prstGeom prst="straightConnector1">
              <a:avLst/>
            </a:prstGeom>
            <a:ln w="444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8" idx="0"/>
            </p:cNvCxnSpPr>
            <p:nvPr/>
          </p:nvCxnSpPr>
          <p:spPr>
            <a:xfrm flipH="1" flipV="1">
              <a:off x="4994947" y="3078934"/>
              <a:ext cx="1" cy="57025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4175684" y="2742580"/>
              <a:ext cx="1811662" cy="3363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C </a:t>
              </a:r>
              <a:r>
                <a:rPr lang="en-US" sz="1500" b="1" dirty="0" err="1" smtClean="0"/>
                <a:t>s.t.</a:t>
              </a:r>
              <a:r>
                <a:rPr lang="en-US" sz="1500" b="1" dirty="0" smtClean="0"/>
                <a:t> Dec(C)=</a:t>
              </a:r>
              <a:r>
                <a:rPr lang="en-US" sz="1500" b="1" dirty="0" err="1" smtClean="0"/>
                <a:t>a</a:t>
              </a:r>
              <a:r>
                <a:rPr lang="en-US" sz="1500" b="1" dirty="0" err="1" smtClean="0">
                  <a:latin typeface="ＭＳ ゴシック"/>
                  <a:ea typeface="ＭＳ ゴシック"/>
                  <a:cs typeface="ＭＳ ゴシック"/>
                </a:rPr>
                <a:t>∧</a:t>
              </a:r>
              <a:r>
                <a:rPr lang="en-US" sz="1500" b="1" dirty="0" err="1"/>
                <a:t>s</a:t>
              </a:r>
              <a:endParaRPr lang="en-US" sz="1500" b="1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286741" y="3276600"/>
              <a:ext cx="1850192" cy="3538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C </a:t>
              </a:r>
              <a:r>
                <a:rPr lang="en-US" sz="1500" b="1" dirty="0" err="1" smtClean="0"/>
                <a:t>s.t.Dec</a:t>
              </a:r>
              <a:r>
                <a:rPr lang="en-US" sz="1500" b="1" dirty="0" smtClean="0"/>
                <a:t>(C)=</a:t>
              </a:r>
              <a:r>
                <a:rPr lang="en-US" sz="1500" b="1" dirty="0" err="1" smtClean="0"/>
                <a:t>s</a:t>
              </a:r>
              <a:r>
                <a:rPr lang="en-US" sz="1500" b="1" dirty="0" err="1" smtClean="0">
                  <a:latin typeface="ＭＳ ゴシック"/>
                  <a:ea typeface="ＭＳ ゴシック"/>
                  <a:cs typeface="ＭＳ ゴシック"/>
                </a:rPr>
                <a:t>∧</a:t>
              </a:r>
              <a:r>
                <a:rPr lang="en-US" sz="1500" b="1" dirty="0" err="1"/>
                <a:t>s</a:t>
              </a:r>
              <a:r>
                <a:rPr lang="en-US" sz="1500" b="1" dirty="0" smtClean="0"/>
                <a:t>’</a:t>
              </a:r>
              <a:endParaRPr lang="en-US" sz="1500" b="1" dirty="0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rot="5400000" flipH="1" flipV="1">
              <a:off x="6068128" y="1587701"/>
              <a:ext cx="279804" cy="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rapezoid 87"/>
            <p:cNvSpPr/>
            <p:nvPr/>
          </p:nvSpPr>
          <p:spPr>
            <a:xfrm>
              <a:off x="5738954" y="1099734"/>
              <a:ext cx="991606" cy="357600"/>
            </a:xfrm>
            <a:prstGeom prst="trapezoid">
              <a:avLst>
                <a:gd name="adj" fmla="val 6162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Dec</a:t>
              </a:r>
            </a:p>
          </p:txBody>
        </p:sp>
        <p:sp>
          <p:nvSpPr>
            <p:cNvPr id="94" name="Trapezoid 93"/>
            <p:cNvSpPr/>
            <p:nvPr/>
          </p:nvSpPr>
          <p:spPr>
            <a:xfrm rot="10800000">
              <a:off x="4028568" y="4572000"/>
              <a:ext cx="924432" cy="371824"/>
            </a:xfrm>
            <a:prstGeom prst="trapezoid">
              <a:avLst>
                <a:gd name="adj" fmla="val 6162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231449" y="4584090"/>
              <a:ext cx="51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Enc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340995" y="4849523"/>
              <a:ext cx="2986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/>
                <a:t>a</a:t>
              </a:r>
              <a:endParaRPr lang="en-US" b="1" baseline="-250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15154" y="790493"/>
              <a:ext cx="8404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/>
                <a:t>output</a:t>
              </a:r>
              <a:endParaRPr lang="en-US" b="1" dirty="0"/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rot="5400000" flipH="1" flipV="1">
              <a:off x="6068128" y="2044901"/>
              <a:ext cx="279804" cy="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/>
            <p:cNvSpPr/>
            <p:nvPr/>
          </p:nvSpPr>
          <p:spPr>
            <a:xfrm>
              <a:off x="6681658" y="3937287"/>
              <a:ext cx="839839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u="sng" dirty="0" smtClean="0"/>
                <a:t>and</a:t>
              </a:r>
              <a:endParaRPr lang="en-US" sz="1500" b="1" u="sng" dirty="0"/>
            </a:p>
          </p:txBody>
        </p:sp>
        <p:cxnSp>
          <p:nvCxnSpPr>
            <p:cNvPr id="148" name="Straight Arrow Connector 147"/>
            <p:cNvCxnSpPr>
              <a:stCxn id="147" idx="0"/>
            </p:cNvCxnSpPr>
            <p:nvPr/>
          </p:nvCxnSpPr>
          <p:spPr>
            <a:xfrm flipH="1" flipV="1">
              <a:off x="7101577" y="3642896"/>
              <a:ext cx="1" cy="294391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5695105" y="1635825"/>
              <a:ext cx="1035454" cy="2601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D</a:t>
              </a:r>
              <a:endParaRPr lang="en-US" sz="1500" b="1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71380" y="2133600"/>
              <a:ext cx="839839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u="sng" dirty="0" smtClean="0"/>
                <a:t>and</a:t>
              </a:r>
              <a:endParaRPr lang="en-US" sz="1500" b="1" u="sng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V="1">
              <a:off x="7211837" y="3075296"/>
              <a:ext cx="0" cy="182304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83" idx="0"/>
              <a:endCxn id="105" idx="1"/>
            </p:cNvCxnSpPr>
            <p:nvPr/>
          </p:nvCxnSpPr>
          <p:spPr>
            <a:xfrm flipV="1">
              <a:off x="5081515" y="2259600"/>
              <a:ext cx="689865" cy="48298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6944690" y="2819400"/>
              <a:ext cx="571504" cy="252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u="sng" dirty="0" smtClean="0"/>
                <a:t>neg</a:t>
              </a:r>
              <a:endParaRPr lang="en-US" sz="1500" b="1" u="sng" dirty="0"/>
            </a:p>
          </p:txBody>
        </p:sp>
        <p:cxnSp>
          <p:nvCxnSpPr>
            <p:cNvPr id="172" name="Straight Arrow Connector 171"/>
            <p:cNvCxnSpPr>
              <a:stCxn id="43" idx="0"/>
              <a:endCxn id="105" idx="3"/>
            </p:cNvCxnSpPr>
            <p:nvPr/>
          </p:nvCxnSpPr>
          <p:spPr>
            <a:xfrm flipH="1" flipV="1">
              <a:off x="6611219" y="2259600"/>
              <a:ext cx="619223" cy="5598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75" idx="0"/>
              <a:endCxn id="78" idx="2"/>
            </p:cNvCxnSpPr>
            <p:nvPr/>
          </p:nvCxnSpPr>
          <p:spPr>
            <a:xfrm flipH="1" flipV="1">
              <a:off x="4994948" y="3901186"/>
              <a:ext cx="927329" cy="37570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/>
          <p:cNvGrpSpPr/>
          <p:nvPr/>
        </p:nvGrpSpPr>
        <p:grpSpPr>
          <a:xfrm>
            <a:off x="2277792" y="1919348"/>
            <a:ext cx="1913208" cy="988798"/>
            <a:chOff x="2255104" y="1956603"/>
            <a:chExt cx="1913208" cy="988798"/>
          </a:xfrm>
        </p:grpSpPr>
        <p:sp>
          <p:nvSpPr>
            <p:cNvPr id="219" name="Right Arrow 218"/>
            <p:cNvSpPr/>
            <p:nvPr/>
          </p:nvSpPr>
          <p:spPr bwMode="auto">
            <a:xfrm>
              <a:off x="2255104" y="2151308"/>
              <a:ext cx="1913208" cy="668092"/>
            </a:xfrm>
            <a:prstGeom prst="rightArrow">
              <a:avLst>
                <a:gd name="adj1" fmla="val 42300"/>
                <a:gd name="adj2" fmla="val 50000"/>
              </a:avLst>
            </a:prstGeom>
            <a:gradFill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0794" tIns="50397" rIns="100794" bIns="50397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400" dirty="0" smtClean="0"/>
            </a:p>
          </p:txBody>
        </p:sp>
        <p:pic>
          <p:nvPicPr>
            <p:cNvPr id="220" name="Picture 21" descr="C:\Documents and Settings\Sebastian\Local Settings\Temporary Internet Files\Content.IE5\FLZVDQ11\MCj043261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0800" y="1956603"/>
              <a:ext cx="1066799" cy="988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7" name="Rounded Rectangle 226"/>
          <p:cNvSpPr/>
          <p:nvPr/>
        </p:nvSpPr>
        <p:spPr>
          <a:xfrm>
            <a:off x="872343" y="3780836"/>
            <a:ext cx="1718457" cy="584804"/>
          </a:xfrm>
          <a:prstGeom prst="roundRect">
            <a:avLst>
              <a:gd name="adj" fmla="val 50000"/>
            </a:avLst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ounded Rectangle 227"/>
          <p:cNvSpPr/>
          <p:nvPr/>
        </p:nvSpPr>
        <p:spPr>
          <a:xfrm>
            <a:off x="5093950" y="4162298"/>
            <a:ext cx="4005600" cy="558359"/>
          </a:xfrm>
          <a:prstGeom prst="roundRect">
            <a:avLst>
              <a:gd name="adj" fmla="val 50000"/>
            </a:avLst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3"/>
          <p:cNvSpPr txBox="1"/>
          <p:nvPr/>
        </p:nvSpPr>
        <p:spPr>
          <a:xfrm>
            <a:off x="3871114" y="5181600"/>
            <a:ext cx="5272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Encoded with additive masking, i.e.,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= (S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such that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= S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… +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2800" b="1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ight Arrow 102"/>
          <p:cNvSpPr/>
          <p:nvPr/>
        </p:nvSpPr>
        <p:spPr bwMode="auto">
          <a:xfrm>
            <a:off x="2727787" y="5413105"/>
            <a:ext cx="1006012" cy="491095"/>
          </a:xfrm>
          <a:prstGeom prst="rightArrow">
            <a:avLst>
              <a:gd name="adj1" fmla="val 42300"/>
              <a:gd name="adj2" fmla="val 50000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6948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229" grpId="0"/>
      <p:bldP spid="227" grpId="0" animBg="1"/>
      <p:bldP spid="228" grpId="0" animBg="1"/>
      <p:bldP spid="97" grpId="0"/>
      <p:bldP spid="1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4276753" y="1524000"/>
            <a:ext cx="1634394" cy="1828803"/>
            <a:chOff x="6044514" y="3853761"/>
            <a:chExt cx="1143000" cy="1366283"/>
          </a:xfrm>
        </p:grpSpPr>
        <p:pic>
          <p:nvPicPr>
            <p:cNvPr id="96" name="Picture 47" descr="sim-yell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44514" y="4116382"/>
              <a:ext cx="1143000" cy="1103662"/>
            </a:xfrm>
            <a:prstGeom prst="rect">
              <a:avLst/>
            </a:prstGeom>
            <a:noFill/>
          </p:spPr>
        </p:pic>
        <p:sp>
          <p:nvSpPr>
            <p:cNvPr id="97" name="Rectangle 4"/>
            <p:cNvSpPr txBox="1">
              <a:spLocks noChangeArrowheads="1"/>
            </p:cNvSpPr>
            <p:nvPr/>
          </p:nvSpPr>
          <p:spPr bwMode="auto">
            <a:xfrm>
              <a:off x="6477000" y="3853761"/>
              <a:ext cx="609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sp>
          <p:nvSpPr>
            <p:cNvPr id="98" name="Rectangle 4"/>
            <p:cNvSpPr txBox="1">
              <a:spLocks noChangeArrowheads="1"/>
            </p:cNvSpPr>
            <p:nvPr/>
          </p:nvSpPr>
          <p:spPr bwMode="auto">
            <a:xfrm>
              <a:off x="6192325" y="4174508"/>
              <a:ext cx="644856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72331" y="1752600"/>
            <a:ext cx="971551" cy="1134007"/>
            <a:chOff x="890587" y="3929961"/>
            <a:chExt cx="971551" cy="1134007"/>
          </a:xfrm>
        </p:grpSpPr>
        <p:sp>
          <p:nvSpPr>
            <p:cNvPr id="107" name="Rectangle 4"/>
            <p:cNvSpPr txBox="1">
              <a:spLocks noChangeArrowheads="1"/>
            </p:cNvSpPr>
            <p:nvPr/>
          </p:nvSpPr>
          <p:spPr bwMode="auto">
            <a:xfrm>
              <a:off x="890587" y="4158561"/>
              <a:ext cx="48101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pic>
          <p:nvPicPr>
            <p:cNvPr id="108" name="Picture 45" descr="sim-gree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4253811"/>
              <a:ext cx="838200" cy="810157"/>
            </a:xfrm>
            <a:prstGeom prst="rect">
              <a:avLst/>
            </a:prstGeom>
            <a:noFill/>
          </p:spPr>
        </p:pic>
        <p:sp>
          <p:nvSpPr>
            <p:cNvPr id="109" name="Rectangle 4"/>
            <p:cNvSpPr txBox="1">
              <a:spLocks noChangeArrowheads="1"/>
            </p:cNvSpPr>
            <p:nvPr/>
          </p:nvSpPr>
          <p:spPr bwMode="auto">
            <a:xfrm>
              <a:off x="1308100" y="3929961"/>
              <a:ext cx="55403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42844" y="1109197"/>
            <a:ext cx="2295556" cy="3342543"/>
            <a:chOff x="142844" y="1146452"/>
            <a:chExt cx="2295556" cy="3342543"/>
          </a:xfrm>
        </p:grpSpPr>
        <p:sp>
          <p:nvSpPr>
            <p:cNvPr id="111" name="Rectangle 110"/>
            <p:cNvSpPr/>
            <p:nvPr/>
          </p:nvSpPr>
          <p:spPr>
            <a:xfrm>
              <a:off x="142844" y="1252134"/>
              <a:ext cx="2295556" cy="313527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14282" y="4236995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/>
                <a:t>a</a:t>
              </a:r>
              <a:endParaRPr lang="en-US" sz="1500" b="1" baseline="-250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975215" y="3984995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/>
                <a:t>s</a:t>
              </a:r>
              <a:endParaRPr lang="en-US" sz="1500" b="1" baseline="-250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737143" y="3947553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/>
                <a:t>s’</a:t>
              </a:r>
              <a:endParaRPr lang="en-US" sz="1500" b="1" baseline="-2500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444743" y="3352800"/>
              <a:ext cx="571504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dirty="0" smtClean="0"/>
                <a:t>and</a:t>
              </a:r>
              <a:endParaRPr lang="en-US" sz="1500" b="1" dirty="0"/>
            </a:p>
          </p:txBody>
        </p:sp>
        <p:cxnSp>
          <p:nvCxnSpPr>
            <p:cNvPr id="119" name="Straight Arrow Connector 118"/>
            <p:cNvCxnSpPr>
              <a:stCxn id="112" idx="0"/>
            </p:cNvCxnSpPr>
            <p:nvPr/>
          </p:nvCxnSpPr>
          <p:spPr>
            <a:xfrm flipV="1">
              <a:off x="500034" y="3642896"/>
              <a:ext cx="0" cy="5940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3" idx="0"/>
            </p:cNvCxnSpPr>
            <p:nvPr/>
          </p:nvCxnSpPr>
          <p:spPr>
            <a:xfrm flipH="1" flipV="1">
              <a:off x="770596" y="3668142"/>
              <a:ext cx="490371" cy="3168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3" idx="0"/>
            </p:cNvCxnSpPr>
            <p:nvPr/>
          </p:nvCxnSpPr>
          <p:spPr>
            <a:xfrm flipV="1">
              <a:off x="1260967" y="3651186"/>
              <a:ext cx="285754" cy="3338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5" idx="0"/>
            </p:cNvCxnSpPr>
            <p:nvPr/>
          </p:nvCxnSpPr>
          <p:spPr>
            <a:xfrm flipH="1" flipV="1">
              <a:off x="1880416" y="3613743"/>
              <a:ext cx="142479" cy="3338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32" idx="0"/>
              <a:endCxn id="125" idx="2"/>
            </p:cNvCxnSpPr>
            <p:nvPr/>
          </p:nvCxnSpPr>
          <p:spPr>
            <a:xfrm flipV="1">
              <a:off x="620226" y="2530484"/>
              <a:ext cx="379874" cy="8687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27" idx="0"/>
            </p:cNvCxnSpPr>
            <p:nvPr/>
          </p:nvCxnSpPr>
          <p:spPr>
            <a:xfrm flipH="1" flipV="1">
              <a:off x="1730495" y="2610653"/>
              <a:ext cx="6648" cy="2563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714348" y="2278484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 b="1" baseline="-25000" dirty="0"/>
            </a:p>
          </p:txBody>
        </p:sp>
        <p:cxnSp>
          <p:nvCxnSpPr>
            <p:cNvPr id="126" name="Straight Arrow Connector 125"/>
            <p:cNvCxnSpPr>
              <a:stCxn id="125" idx="0"/>
            </p:cNvCxnSpPr>
            <p:nvPr/>
          </p:nvCxnSpPr>
          <p:spPr>
            <a:xfrm flipV="1">
              <a:off x="1000100" y="1961334"/>
              <a:ext cx="285752" cy="31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1451391" y="2867034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 b="1" baseline="-25000" dirty="0"/>
            </a:p>
          </p:txBody>
        </p:sp>
        <p:cxnSp>
          <p:nvCxnSpPr>
            <p:cNvPr id="128" name="Straight Arrow Connector 127"/>
            <p:cNvCxnSpPr>
              <a:stCxn id="116" idx="0"/>
              <a:endCxn id="127" idx="2"/>
            </p:cNvCxnSpPr>
            <p:nvPr/>
          </p:nvCxnSpPr>
          <p:spPr>
            <a:xfrm flipV="1">
              <a:off x="1730495" y="3119034"/>
              <a:ext cx="6648" cy="2337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endCxn id="130" idx="2"/>
            </p:cNvCxnSpPr>
            <p:nvPr/>
          </p:nvCxnSpPr>
          <p:spPr>
            <a:xfrm flipH="1" flipV="1">
              <a:off x="1466848" y="1961334"/>
              <a:ext cx="266971" cy="3955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29"/>
            <p:cNvSpPr/>
            <p:nvPr/>
          </p:nvSpPr>
          <p:spPr>
            <a:xfrm>
              <a:off x="1181096" y="1709334"/>
              <a:ext cx="571504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dirty="0" smtClean="0"/>
                <a:t>and</a:t>
              </a:r>
              <a:endParaRPr lang="en-US" sz="1500" b="1" dirty="0"/>
            </a:p>
          </p:txBody>
        </p:sp>
        <p:cxnSp>
          <p:nvCxnSpPr>
            <p:cNvPr id="131" name="Straight Arrow Connector 130"/>
            <p:cNvCxnSpPr>
              <a:stCxn id="130" idx="0"/>
            </p:cNvCxnSpPr>
            <p:nvPr/>
          </p:nvCxnSpPr>
          <p:spPr>
            <a:xfrm flipV="1">
              <a:off x="1466848" y="1430935"/>
              <a:ext cx="0" cy="2783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/>
            <p:cNvSpPr/>
            <p:nvPr/>
          </p:nvSpPr>
          <p:spPr>
            <a:xfrm>
              <a:off x="334474" y="3399186"/>
              <a:ext cx="571504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dirty="0" smtClean="0"/>
                <a:t>and</a:t>
              </a:r>
              <a:endParaRPr lang="en-US" sz="1500" b="1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045029" y="1146452"/>
              <a:ext cx="812724" cy="2570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output</a:t>
              </a:r>
              <a:endParaRPr lang="en-US" sz="1500" b="1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466848" y="2355456"/>
              <a:ext cx="571504" cy="252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dirty="0" smtClean="0"/>
                <a:t>neg</a:t>
              </a:r>
              <a:endParaRPr lang="en-US" sz="1500" b="1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733799" y="753238"/>
            <a:ext cx="5216079" cy="4428362"/>
            <a:chOff x="3733799" y="790493"/>
            <a:chExt cx="5216079" cy="4428362"/>
          </a:xfrm>
        </p:grpSpPr>
        <p:sp>
          <p:nvSpPr>
            <p:cNvPr id="136" name="Rectangle 135"/>
            <p:cNvSpPr/>
            <p:nvPr/>
          </p:nvSpPr>
          <p:spPr>
            <a:xfrm>
              <a:off x="3733799" y="1252134"/>
              <a:ext cx="5216079" cy="345545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Arrow Connector 136"/>
            <p:cNvCxnSpPr>
              <a:endCxn id="156" idx="3"/>
            </p:cNvCxnSpPr>
            <p:nvPr/>
          </p:nvCxnSpPr>
          <p:spPr>
            <a:xfrm flipH="1" flipV="1">
              <a:off x="7521497" y="4063287"/>
              <a:ext cx="607974" cy="317401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endCxn id="156" idx="1"/>
            </p:cNvCxnSpPr>
            <p:nvPr/>
          </p:nvCxnSpPr>
          <p:spPr>
            <a:xfrm flipV="1">
              <a:off x="6155370" y="4063287"/>
              <a:ext cx="526288" cy="310775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/>
            <p:cNvSpPr/>
            <p:nvPr/>
          </p:nvSpPr>
          <p:spPr>
            <a:xfrm>
              <a:off x="4038300" y="4293254"/>
              <a:ext cx="857257" cy="251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A</a:t>
              </a:r>
              <a:endParaRPr lang="en-US" sz="1500" b="1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457731" y="4276895"/>
              <a:ext cx="929091" cy="251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S</a:t>
              </a:r>
              <a:endParaRPr lang="en-US" sz="1500" b="1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636108" y="4267765"/>
              <a:ext cx="935809" cy="2520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S’</a:t>
              </a:r>
              <a:endParaRPr lang="en-US" sz="1500" b="1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575028" y="3649186"/>
              <a:ext cx="839839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u="sng" dirty="0" smtClean="0"/>
                <a:t>and</a:t>
              </a:r>
              <a:endParaRPr lang="en-US" sz="1500" b="1" u="sng" dirty="0"/>
            </a:p>
          </p:txBody>
        </p:sp>
        <p:cxnSp>
          <p:nvCxnSpPr>
            <p:cNvPr id="143" name="Straight Arrow Connector 142"/>
            <p:cNvCxnSpPr>
              <a:stCxn id="139" idx="0"/>
            </p:cNvCxnSpPr>
            <p:nvPr/>
          </p:nvCxnSpPr>
          <p:spPr>
            <a:xfrm flipV="1">
              <a:off x="4466929" y="3901186"/>
              <a:ext cx="313388" cy="392068"/>
            </a:xfrm>
            <a:prstGeom prst="straightConnector1">
              <a:avLst/>
            </a:prstGeom>
            <a:ln w="444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42" idx="0"/>
            </p:cNvCxnSpPr>
            <p:nvPr/>
          </p:nvCxnSpPr>
          <p:spPr>
            <a:xfrm flipH="1" flipV="1">
              <a:off x="4994947" y="3078934"/>
              <a:ext cx="1" cy="57025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4175684" y="2742580"/>
              <a:ext cx="1811662" cy="3363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C </a:t>
              </a:r>
              <a:r>
                <a:rPr lang="en-US" sz="1500" b="1" dirty="0" err="1" smtClean="0"/>
                <a:t>s.t.</a:t>
              </a:r>
              <a:r>
                <a:rPr lang="en-US" sz="1500" b="1" dirty="0" smtClean="0"/>
                <a:t> Dec(C)=</a:t>
              </a:r>
              <a:r>
                <a:rPr lang="en-US" sz="1500" b="1" dirty="0" err="1" smtClean="0"/>
                <a:t>a</a:t>
              </a:r>
              <a:r>
                <a:rPr lang="en-US" sz="1500" b="1" dirty="0" err="1" smtClean="0">
                  <a:latin typeface="ＭＳ ゴシック"/>
                  <a:ea typeface="ＭＳ ゴシック"/>
                  <a:cs typeface="ＭＳ ゴシック"/>
                </a:rPr>
                <a:t>∧</a:t>
              </a:r>
              <a:r>
                <a:rPr lang="en-US" sz="1500" b="1" dirty="0" err="1"/>
                <a:t>s</a:t>
              </a:r>
              <a:endParaRPr lang="en-US" sz="1500" b="1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286741" y="3276600"/>
              <a:ext cx="1850192" cy="3538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C </a:t>
              </a:r>
              <a:r>
                <a:rPr lang="en-US" sz="1500" b="1" dirty="0" err="1" smtClean="0"/>
                <a:t>s.t.Dec</a:t>
              </a:r>
              <a:r>
                <a:rPr lang="en-US" sz="1500" b="1" dirty="0" smtClean="0"/>
                <a:t>(C)=</a:t>
              </a:r>
              <a:r>
                <a:rPr lang="en-US" sz="1500" b="1" dirty="0" err="1" smtClean="0"/>
                <a:t>s</a:t>
              </a:r>
              <a:r>
                <a:rPr lang="en-US" sz="1500" b="1" dirty="0" err="1" smtClean="0">
                  <a:latin typeface="ＭＳ ゴシック"/>
                  <a:ea typeface="ＭＳ ゴシック"/>
                  <a:cs typeface="ＭＳ ゴシック"/>
                </a:rPr>
                <a:t>∧</a:t>
              </a:r>
              <a:r>
                <a:rPr lang="en-US" sz="1500" b="1" dirty="0" err="1"/>
                <a:t>s</a:t>
              </a:r>
              <a:r>
                <a:rPr lang="en-US" sz="1500" b="1" dirty="0" smtClean="0"/>
                <a:t>’</a:t>
              </a:r>
              <a:endParaRPr lang="en-US" sz="1500" b="1" dirty="0"/>
            </a:p>
          </p:txBody>
        </p:sp>
        <p:cxnSp>
          <p:nvCxnSpPr>
            <p:cNvPr id="149" name="Straight Arrow Connector 148"/>
            <p:cNvCxnSpPr/>
            <p:nvPr/>
          </p:nvCxnSpPr>
          <p:spPr>
            <a:xfrm rot="5400000" flipH="1" flipV="1">
              <a:off x="6068128" y="1587701"/>
              <a:ext cx="279804" cy="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rapezoid 149"/>
            <p:cNvSpPr/>
            <p:nvPr/>
          </p:nvSpPr>
          <p:spPr>
            <a:xfrm>
              <a:off x="5738954" y="1099734"/>
              <a:ext cx="991606" cy="357600"/>
            </a:xfrm>
            <a:prstGeom prst="trapezoid">
              <a:avLst>
                <a:gd name="adj" fmla="val 6162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Dec</a:t>
              </a:r>
            </a:p>
          </p:txBody>
        </p:sp>
        <p:sp>
          <p:nvSpPr>
            <p:cNvPr id="151" name="Trapezoid 150"/>
            <p:cNvSpPr/>
            <p:nvPr/>
          </p:nvSpPr>
          <p:spPr>
            <a:xfrm rot="10800000">
              <a:off x="4028568" y="4572000"/>
              <a:ext cx="924432" cy="371824"/>
            </a:xfrm>
            <a:prstGeom prst="trapezoid">
              <a:avLst>
                <a:gd name="adj" fmla="val 6162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231449" y="4584090"/>
              <a:ext cx="51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Enc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340995" y="4849523"/>
              <a:ext cx="2986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/>
                <a:t>a</a:t>
              </a:r>
              <a:endParaRPr lang="en-US" b="1" baseline="-25000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815154" y="790493"/>
              <a:ext cx="8404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/>
                <a:t>output</a:t>
              </a:r>
              <a:endParaRPr lang="en-US" b="1" dirty="0"/>
            </a:p>
          </p:txBody>
        </p:sp>
        <p:cxnSp>
          <p:nvCxnSpPr>
            <p:cNvPr id="155" name="Straight Arrow Connector 154"/>
            <p:cNvCxnSpPr/>
            <p:nvPr/>
          </p:nvCxnSpPr>
          <p:spPr>
            <a:xfrm rot="5400000" flipH="1" flipV="1">
              <a:off x="6068128" y="2044901"/>
              <a:ext cx="279804" cy="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tangle 155"/>
            <p:cNvSpPr/>
            <p:nvPr/>
          </p:nvSpPr>
          <p:spPr>
            <a:xfrm>
              <a:off x="6681658" y="3937287"/>
              <a:ext cx="839839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u="sng" dirty="0" smtClean="0"/>
                <a:t>and</a:t>
              </a:r>
              <a:endParaRPr lang="en-US" sz="1500" b="1" u="sng" dirty="0"/>
            </a:p>
          </p:txBody>
        </p:sp>
        <p:cxnSp>
          <p:nvCxnSpPr>
            <p:cNvPr id="157" name="Straight Arrow Connector 156"/>
            <p:cNvCxnSpPr>
              <a:stCxn id="156" idx="0"/>
            </p:cNvCxnSpPr>
            <p:nvPr/>
          </p:nvCxnSpPr>
          <p:spPr>
            <a:xfrm flipH="1" flipV="1">
              <a:off x="7101577" y="3642896"/>
              <a:ext cx="1" cy="294391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/>
            <p:cNvSpPr/>
            <p:nvPr/>
          </p:nvSpPr>
          <p:spPr>
            <a:xfrm>
              <a:off x="5695105" y="1635825"/>
              <a:ext cx="1035454" cy="2601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D</a:t>
              </a:r>
              <a:endParaRPr lang="en-US" sz="1500" b="1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771380" y="2133600"/>
              <a:ext cx="839839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u="sng" dirty="0" smtClean="0"/>
                <a:t>and</a:t>
              </a:r>
              <a:endParaRPr lang="en-US" sz="1500" b="1" u="sng" dirty="0"/>
            </a:p>
          </p:txBody>
        </p:sp>
        <p:cxnSp>
          <p:nvCxnSpPr>
            <p:cNvPr id="161" name="Straight Arrow Connector 160"/>
            <p:cNvCxnSpPr/>
            <p:nvPr/>
          </p:nvCxnSpPr>
          <p:spPr>
            <a:xfrm flipV="1">
              <a:off x="7211837" y="3075296"/>
              <a:ext cx="0" cy="182304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45" idx="0"/>
              <a:endCxn id="159" idx="1"/>
            </p:cNvCxnSpPr>
            <p:nvPr/>
          </p:nvCxnSpPr>
          <p:spPr>
            <a:xfrm flipV="1">
              <a:off x="5081515" y="2259600"/>
              <a:ext cx="689865" cy="48298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ectangle 162"/>
            <p:cNvSpPr/>
            <p:nvPr/>
          </p:nvSpPr>
          <p:spPr>
            <a:xfrm>
              <a:off x="6944690" y="2819400"/>
              <a:ext cx="571504" cy="252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u="sng" dirty="0" smtClean="0"/>
                <a:t>neg</a:t>
              </a:r>
              <a:endParaRPr lang="en-US" sz="1500" b="1" u="sng" dirty="0"/>
            </a:p>
          </p:txBody>
        </p:sp>
        <p:cxnSp>
          <p:nvCxnSpPr>
            <p:cNvPr id="164" name="Straight Arrow Connector 163"/>
            <p:cNvCxnSpPr>
              <a:stCxn id="163" idx="0"/>
              <a:endCxn id="159" idx="3"/>
            </p:cNvCxnSpPr>
            <p:nvPr/>
          </p:nvCxnSpPr>
          <p:spPr>
            <a:xfrm flipH="1" flipV="1">
              <a:off x="6611219" y="2259600"/>
              <a:ext cx="619223" cy="5598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40" idx="0"/>
              <a:endCxn id="142" idx="2"/>
            </p:cNvCxnSpPr>
            <p:nvPr/>
          </p:nvCxnSpPr>
          <p:spPr>
            <a:xfrm flipH="1" flipV="1">
              <a:off x="4994948" y="3901186"/>
              <a:ext cx="927329" cy="37570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2277792" y="1919348"/>
            <a:ext cx="1913208" cy="988798"/>
            <a:chOff x="2255104" y="1956603"/>
            <a:chExt cx="1913208" cy="988798"/>
          </a:xfrm>
        </p:grpSpPr>
        <p:sp>
          <p:nvSpPr>
            <p:cNvPr id="167" name="Right Arrow 166"/>
            <p:cNvSpPr/>
            <p:nvPr/>
          </p:nvSpPr>
          <p:spPr bwMode="auto">
            <a:xfrm>
              <a:off x="2255104" y="2151308"/>
              <a:ext cx="1913208" cy="668092"/>
            </a:xfrm>
            <a:prstGeom prst="rightArrow">
              <a:avLst>
                <a:gd name="adj1" fmla="val 42300"/>
                <a:gd name="adj2" fmla="val 50000"/>
              </a:avLst>
            </a:prstGeom>
            <a:gradFill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0794" tIns="50397" rIns="100794" bIns="50397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400" dirty="0" smtClean="0"/>
            </a:p>
          </p:txBody>
        </p:sp>
        <p:pic>
          <p:nvPicPr>
            <p:cNvPr id="168" name="Picture 21" descr="C:\Documents and Settings\Sebastian\Local Settings\Temporary Internet Files\Content.IE5\FLZVDQ11\MCj043261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0800" y="1956603"/>
              <a:ext cx="1066799" cy="988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304800" y="76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ISW Compiler</a:t>
            </a:r>
            <a:r>
              <a:rPr lang="en-US" sz="4800" dirty="0">
                <a:solidFill>
                  <a:srgbClr val="7F7F7F"/>
                </a:solidFill>
                <a:latin typeface="Arial Rounded MT Bold"/>
                <a:cs typeface="Arial Rounded MT Bold"/>
              </a:rPr>
              <a:t>: High level</a:t>
            </a:r>
          </a:p>
        </p:txBody>
      </p:sp>
      <p:sp>
        <p:nvSpPr>
          <p:cNvPr id="102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88374" y="6492875"/>
            <a:ext cx="555625" cy="365125"/>
          </a:xfrm>
        </p:spPr>
        <p:txBody>
          <a:bodyPr/>
          <a:lstStyle/>
          <a:p>
            <a:fld id="{5E4B7D7B-2D66-4A57-AA1A-26EE00A1B242}" type="slidenum">
              <a:rPr lang="he-IL" smtClean="0"/>
              <a:pPr/>
              <a:t>16</a:t>
            </a:fld>
            <a:endParaRPr lang="en-US" dirty="0"/>
          </a:p>
        </p:txBody>
      </p:sp>
      <p:grpSp>
        <p:nvGrpSpPr>
          <p:cNvPr id="221" name="Group 220"/>
          <p:cNvGrpSpPr/>
          <p:nvPr/>
        </p:nvGrpSpPr>
        <p:grpSpPr>
          <a:xfrm>
            <a:off x="2255104" y="1919348"/>
            <a:ext cx="1913208" cy="988798"/>
            <a:chOff x="2255104" y="1956603"/>
            <a:chExt cx="1913208" cy="988798"/>
          </a:xfrm>
        </p:grpSpPr>
        <p:sp>
          <p:nvSpPr>
            <p:cNvPr id="219" name="Right Arrow 218"/>
            <p:cNvSpPr/>
            <p:nvPr/>
          </p:nvSpPr>
          <p:spPr bwMode="auto">
            <a:xfrm>
              <a:off x="2255104" y="2151308"/>
              <a:ext cx="1913208" cy="668092"/>
            </a:xfrm>
            <a:prstGeom prst="rightArrow">
              <a:avLst>
                <a:gd name="adj1" fmla="val 42300"/>
                <a:gd name="adj2" fmla="val 50000"/>
              </a:avLst>
            </a:prstGeom>
            <a:gradFill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0794" tIns="50397" rIns="100794" bIns="50397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400" dirty="0" smtClean="0"/>
            </a:p>
          </p:txBody>
        </p:sp>
        <p:pic>
          <p:nvPicPr>
            <p:cNvPr id="220" name="Picture 21" descr="C:\Documents and Settings\Sebastian\Local Settings\Temporary Internet Files\Content.IE5\FLZVDQ11\MCj043261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0800" y="1956603"/>
              <a:ext cx="1066799" cy="988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4" name="TextBox 3"/>
          <p:cNvSpPr txBox="1"/>
          <p:nvPr/>
        </p:nvSpPr>
        <p:spPr>
          <a:xfrm>
            <a:off x="152400" y="4734580"/>
            <a:ext cx="350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. Wires: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500058" y="2719578"/>
            <a:ext cx="642942" cy="362201"/>
          </a:xfrm>
          <a:prstGeom prst="roundRect">
            <a:avLst>
              <a:gd name="adj" fmla="val 50000"/>
            </a:avLst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ounded Rectangle 227"/>
          <p:cNvSpPr/>
          <p:nvPr/>
        </p:nvSpPr>
        <p:spPr>
          <a:xfrm>
            <a:off x="3810000" y="2573397"/>
            <a:ext cx="2576822" cy="742147"/>
          </a:xfrm>
          <a:prstGeom prst="roundRect">
            <a:avLst>
              <a:gd name="adj" fmla="val 50000"/>
            </a:avLst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3"/>
          <p:cNvSpPr txBox="1"/>
          <p:nvPr/>
        </p:nvSpPr>
        <p:spPr>
          <a:xfrm>
            <a:off x="213219" y="5218093"/>
            <a:ext cx="2606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Each wire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= a </a:t>
            </a:r>
            <a:r>
              <a:rPr lang="en-US" sz="2800" b="1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∧ b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9" name="TextBox 3"/>
          <p:cNvSpPr txBox="1"/>
          <p:nvPr/>
        </p:nvSpPr>
        <p:spPr>
          <a:xfrm>
            <a:off x="3871114" y="5181600"/>
            <a:ext cx="5501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Wire bundle carrying encoding 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such that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= Dec(C)</a:t>
            </a:r>
          </a:p>
        </p:txBody>
      </p:sp>
      <p:sp>
        <p:nvSpPr>
          <p:cNvPr id="71" name="Right Arrow 70"/>
          <p:cNvSpPr/>
          <p:nvPr/>
        </p:nvSpPr>
        <p:spPr bwMode="auto">
          <a:xfrm>
            <a:off x="2438400" y="5413105"/>
            <a:ext cx="1127587" cy="491095"/>
          </a:xfrm>
          <a:prstGeom prst="rightArrow">
            <a:avLst>
              <a:gd name="adj1" fmla="val 42300"/>
              <a:gd name="adj2" fmla="val 50000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2400" dirty="0" smtClean="0"/>
          </a:p>
        </p:txBody>
      </p:sp>
      <p:sp>
        <p:nvSpPr>
          <p:cNvPr id="73" name="TextBox 3"/>
          <p:cNvSpPr txBox="1"/>
          <p:nvPr/>
        </p:nvSpPr>
        <p:spPr>
          <a:xfrm>
            <a:off x="152400" y="6224516"/>
            <a:ext cx="8546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Main challenge: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computing on encoded inputs! </a:t>
            </a:r>
          </a:p>
        </p:txBody>
      </p:sp>
    </p:spTree>
    <p:extLst>
      <p:ext uri="{BB962C8B-B14F-4D97-AF65-F5344CB8AC3E}">
        <p14:creationId xmlns:p14="http://schemas.microsoft.com/office/powerpoint/2010/main" val="346671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65" grpId="0"/>
      <p:bldP spid="69" grpId="0"/>
      <p:bldP spid="71" grpId="0" animBg="1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142844" y="1109197"/>
            <a:ext cx="2295556" cy="3342543"/>
            <a:chOff x="142844" y="1146452"/>
            <a:chExt cx="2295556" cy="3342543"/>
          </a:xfrm>
        </p:grpSpPr>
        <p:sp>
          <p:nvSpPr>
            <p:cNvPr id="103" name="Rectangle 102"/>
            <p:cNvSpPr/>
            <p:nvPr/>
          </p:nvSpPr>
          <p:spPr>
            <a:xfrm>
              <a:off x="142844" y="1252134"/>
              <a:ext cx="2295556" cy="313527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14282" y="4236995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/>
                <a:t>a</a:t>
              </a:r>
              <a:endParaRPr lang="en-US" sz="1500" b="1" baseline="-25000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975215" y="3984995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/>
                <a:t>s</a:t>
              </a:r>
              <a:endParaRPr lang="en-US" sz="1500" b="1" baseline="-250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737143" y="3947553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/>
                <a:t>s’</a:t>
              </a:r>
              <a:endParaRPr lang="en-US" sz="1500" b="1" baseline="-250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444743" y="3352800"/>
              <a:ext cx="571504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dirty="0" smtClean="0"/>
                <a:t>and</a:t>
              </a:r>
              <a:endParaRPr lang="en-US" sz="1500" b="1" dirty="0"/>
            </a:p>
          </p:txBody>
        </p:sp>
        <p:cxnSp>
          <p:nvCxnSpPr>
            <p:cNvPr id="111" name="Straight Arrow Connector 110"/>
            <p:cNvCxnSpPr>
              <a:stCxn id="107" idx="0"/>
            </p:cNvCxnSpPr>
            <p:nvPr/>
          </p:nvCxnSpPr>
          <p:spPr>
            <a:xfrm flipV="1">
              <a:off x="500034" y="3642896"/>
              <a:ext cx="0" cy="5940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108" idx="0"/>
            </p:cNvCxnSpPr>
            <p:nvPr/>
          </p:nvCxnSpPr>
          <p:spPr>
            <a:xfrm flipH="1" flipV="1">
              <a:off x="770596" y="3668142"/>
              <a:ext cx="490371" cy="3168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108" idx="0"/>
            </p:cNvCxnSpPr>
            <p:nvPr/>
          </p:nvCxnSpPr>
          <p:spPr>
            <a:xfrm flipV="1">
              <a:off x="1260967" y="3651186"/>
              <a:ext cx="285754" cy="3338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09" idx="0"/>
            </p:cNvCxnSpPr>
            <p:nvPr/>
          </p:nvCxnSpPr>
          <p:spPr>
            <a:xfrm flipH="1" flipV="1">
              <a:off x="1880416" y="3613743"/>
              <a:ext cx="142479" cy="3338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27" idx="0"/>
              <a:endCxn id="120" idx="2"/>
            </p:cNvCxnSpPr>
            <p:nvPr/>
          </p:nvCxnSpPr>
          <p:spPr>
            <a:xfrm flipV="1">
              <a:off x="620226" y="2530484"/>
              <a:ext cx="379874" cy="8687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22" idx="0"/>
            </p:cNvCxnSpPr>
            <p:nvPr/>
          </p:nvCxnSpPr>
          <p:spPr>
            <a:xfrm flipH="1" flipV="1">
              <a:off x="1730495" y="2610653"/>
              <a:ext cx="6648" cy="2563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/>
            <p:cNvSpPr/>
            <p:nvPr/>
          </p:nvSpPr>
          <p:spPr>
            <a:xfrm>
              <a:off x="714348" y="2278484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 b="1" baseline="-25000" dirty="0"/>
            </a:p>
          </p:txBody>
        </p:sp>
        <p:cxnSp>
          <p:nvCxnSpPr>
            <p:cNvPr id="121" name="Straight Arrow Connector 120"/>
            <p:cNvCxnSpPr>
              <a:stCxn id="120" idx="0"/>
            </p:cNvCxnSpPr>
            <p:nvPr/>
          </p:nvCxnSpPr>
          <p:spPr>
            <a:xfrm flipV="1">
              <a:off x="1000100" y="1961334"/>
              <a:ext cx="285752" cy="31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/>
            <p:cNvSpPr/>
            <p:nvPr/>
          </p:nvSpPr>
          <p:spPr>
            <a:xfrm>
              <a:off x="1451391" y="2867034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 b="1" baseline="-25000" dirty="0"/>
            </a:p>
          </p:txBody>
        </p:sp>
        <p:cxnSp>
          <p:nvCxnSpPr>
            <p:cNvPr id="123" name="Straight Arrow Connector 122"/>
            <p:cNvCxnSpPr>
              <a:stCxn id="110" idx="0"/>
              <a:endCxn id="122" idx="2"/>
            </p:cNvCxnSpPr>
            <p:nvPr/>
          </p:nvCxnSpPr>
          <p:spPr>
            <a:xfrm flipV="1">
              <a:off x="1730495" y="3119034"/>
              <a:ext cx="6648" cy="2337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endCxn id="125" idx="2"/>
            </p:cNvCxnSpPr>
            <p:nvPr/>
          </p:nvCxnSpPr>
          <p:spPr>
            <a:xfrm flipH="1" flipV="1">
              <a:off x="1466848" y="1961334"/>
              <a:ext cx="266971" cy="3955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/>
            <p:cNvSpPr/>
            <p:nvPr/>
          </p:nvSpPr>
          <p:spPr>
            <a:xfrm>
              <a:off x="1181096" y="1709334"/>
              <a:ext cx="571504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dirty="0" smtClean="0"/>
                <a:t>and</a:t>
              </a:r>
              <a:endParaRPr lang="en-US" sz="1500" b="1" dirty="0"/>
            </a:p>
          </p:txBody>
        </p:sp>
        <p:cxnSp>
          <p:nvCxnSpPr>
            <p:cNvPr id="126" name="Straight Arrow Connector 125"/>
            <p:cNvCxnSpPr>
              <a:stCxn id="125" idx="0"/>
            </p:cNvCxnSpPr>
            <p:nvPr/>
          </p:nvCxnSpPr>
          <p:spPr>
            <a:xfrm flipV="1">
              <a:off x="1466848" y="1430935"/>
              <a:ext cx="0" cy="2783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334474" y="3399186"/>
              <a:ext cx="571504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dirty="0" smtClean="0"/>
                <a:t>and</a:t>
              </a:r>
              <a:endParaRPr lang="en-US" sz="1500" b="1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045029" y="1146452"/>
              <a:ext cx="812724" cy="2570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output</a:t>
              </a:r>
              <a:endParaRPr lang="en-US" sz="1500" b="1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466848" y="2355456"/>
              <a:ext cx="571504" cy="252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dirty="0" smtClean="0"/>
                <a:t>neg</a:t>
              </a:r>
              <a:endParaRPr lang="en-US" sz="1500" b="1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733799" y="753238"/>
            <a:ext cx="5216079" cy="4428362"/>
            <a:chOff x="3733799" y="790493"/>
            <a:chExt cx="5216079" cy="4428362"/>
          </a:xfrm>
        </p:grpSpPr>
        <p:sp>
          <p:nvSpPr>
            <p:cNvPr id="131" name="Rectangle 130"/>
            <p:cNvSpPr/>
            <p:nvPr/>
          </p:nvSpPr>
          <p:spPr>
            <a:xfrm>
              <a:off x="3733799" y="1252134"/>
              <a:ext cx="5216079" cy="345545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Arrow Connector 131"/>
            <p:cNvCxnSpPr>
              <a:endCxn id="151" idx="3"/>
            </p:cNvCxnSpPr>
            <p:nvPr/>
          </p:nvCxnSpPr>
          <p:spPr>
            <a:xfrm flipH="1" flipV="1">
              <a:off x="7521497" y="4063287"/>
              <a:ext cx="607974" cy="317401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endCxn id="151" idx="1"/>
            </p:cNvCxnSpPr>
            <p:nvPr/>
          </p:nvCxnSpPr>
          <p:spPr>
            <a:xfrm flipV="1">
              <a:off x="6155370" y="4063287"/>
              <a:ext cx="526288" cy="310775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Rectangle 133"/>
            <p:cNvSpPr/>
            <p:nvPr/>
          </p:nvSpPr>
          <p:spPr>
            <a:xfrm>
              <a:off x="4038300" y="4293254"/>
              <a:ext cx="857257" cy="251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A</a:t>
              </a:r>
              <a:endParaRPr lang="en-US" sz="1500" b="1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457731" y="4276895"/>
              <a:ext cx="929091" cy="251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S</a:t>
              </a:r>
              <a:endParaRPr lang="en-US" sz="1500" b="1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636108" y="4267765"/>
              <a:ext cx="935809" cy="2520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S’</a:t>
              </a:r>
              <a:endParaRPr lang="en-US" sz="1500" b="1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575028" y="3649186"/>
              <a:ext cx="839839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u="sng" dirty="0" smtClean="0"/>
                <a:t>and</a:t>
              </a:r>
              <a:endParaRPr lang="en-US" sz="1500" b="1" u="sng" dirty="0"/>
            </a:p>
          </p:txBody>
        </p:sp>
        <p:cxnSp>
          <p:nvCxnSpPr>
            <p:cNvPr id="138" name="Straight Arrow Connector 137"/>
            <p:cNvCxnSpPr>
              <a:stCxn id="134" idx="0"/>
            </p:cNvCxnSpPr>
            <p:nvPr/>
          </p:nvCxnSpPr>
          <p:spPr>
            <a:xfrm flipV="1">
              <a:off x="4466929" y="3901186"/>
              <a:ext cx="313388" cy="392068"/>
            </a:xfrm>
            <a:prstGeom prst="straightConnector1">
              <a:avLst/>
            </a:prstGeom>
            <a:ln w="444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37" idx="0"/>
            </p:cNvCxnSpPr>
            <p:nvPr/>
          </p:nvCxnSpPr>
          <p:spPr>
            <a:xfrm flipH="1" flipV="1">
              <a:off x="4994947" y="3078934"/>
              <a:ext cx="1" cy="57025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/>
            <p:cNvSpPr/>
            <p:nvPr/>
          </p:nvSpPr>
          <p:spPr>
            <a:xfrm>
              <a:off x="4175684" y="2742580"/>
              <a:ext cx="1811662" cy="3363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C </a:t>
              </a:r>
              <a:r>
                <a:rPr lang="en-US" sz="1500" b="1" dirty="0" err="1" smtClean="0"/>
                <a:t>s.t.</a:t>
              </a:r>
              <a:r>
                <a:rPr lang="en-US" sz="1500" b="1" dirty="0" smtClean="0"/>
                <a:t> Dec(C)=</a:t>
              </a:r>
              <a:r>
                <a:rPr lang="en-US" sz="1500" b="1" dirty="0" err="1" smtClean="0"/>
                <a:t>a</a:t>
              </a:r>
              <a:r>
                <a:rPr lang="en-US" sz="1500" b="1" dirty="0" err="1" smtClean="0">
                  <a:latin typeface="ＭＳ ゴシック"/>
                  <a:ea typeface="ＭＳ ゴシック"/>
                  <a:cs typeface="ＭＳ ゴシック"/>
                </a:rPr>
                <a:t>∧</a:t>
              </a:r>
              <a:r>
                <a:rPr lang="en-US" sz="1500" b="1" dirty="0" err="1"/>
                <a:t>s</a:t>
              </a:r>
              <a:endParaRPr lang="en-US" sz="1500" b="1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286741" y="3276600"/>
              <a:ext cx="1850192" cy="3538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C </a:t>
              </a:r>
              <a:r>
                <a:rPr lang="en-US" sz="1500" b="1" dirty="0" err="1" smtClean="0"/>
                <a:t>s.t.Dec</a:t>
              </a:r>
              <a:r>
                <a:rPr lang="en-US" sz="1500" b="1" dirty="0" smtClean="0"/>
                <a:t>(C)=</a:t>
              </a:r>
              <a:r>
                <a:rPr lang="en-US" sz="1500" b="1" dirty="0" err="1" smtClean="0"/>
                <a:t>s</a:t>
              </a:r>
              <a:r>
                <a:rPr lang="en-US" sz="1500" b="1" dirty="0" err="1" smtClean="0">
                  <a:latin typeface="ＭＳ ゴシック"/>
                  <a:ea typeface="ＭＳ ゴシック"/>
                  <a:cs typeface="ＭＳ ゴシック"/>
                </a:rPr>
                <a:t>∧</a:t>
              </a:r>
              <a:r>
                <a:rPr lang="en-US" sz="1500" b="1" dirty="0" err="1"/>
                <a:t>s</a:t>
              </a:r>
              <a:r>
                <a:rPr lang="en-US" sz="1500" b="1" dirty="0" smtClean="0"/>
                <a:t>’</a:t>
              </a:r>
              <a:endParaRPr lang="en-US" sz="1500" b="1" dirty="0"/>
            </a:p>
          </p:txBody>
        </p:sp>
        <p:cxnSp>
          <p:nvCxnSpPr>
            <p:cNvPr id="142" name="Straight Arrow Connector 141"/>
            <p:cNvCxnSpPr/>
            <p:nvPr/>
          </p:nvCxnSpPr>
          <p:spPr>
            <a:xfrm rot="5400000" flipH="1" flipV="1">
              <a:off x="6068128" y="1587701"/>
              <a:ext cx="279804" cy="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rapezoid 142"/>
            <p:cNvSpPr/>
            <p:nvPr/>
          </p:nvSpPr>
          <p:spPr>
            <a:xfrm>
              <a:off x="5738954" y="1099734"/>
              <a:ext cx="991606" cy="357600"/>
            </a:xfrm>
            <a:prstGeom prst="trapezoid">
              <a:avLst>
                <a:gd name="adj" fmla="val 6162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Dec</a:t>
              </a:r>
            </a:p>
          </p:txBody>
        </p:sp>
        <p:sp>
          <p:nvSpPr>
            <p:cNvPr id="144" name="Trapezoid 143"/>
            <p:cNvSpPr/>
            <p:nvPr/>
          </p:nvSpPr>
          <p:spPr>
            <a:xfrm rot="10800000">
              <a:off x="4028568" y="4572000"/>
              <a:ext cx="924432" cy="371824"/>
            </a:xfrm>
            <a:prstGeom prst="trapezoid">
              <a:avLst>
                <a:gd name="adj" fmla="val 6162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231449" y="4584090"/>
              <a:ext cx="51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Enc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340995" y="4849523"/>
              <a:ext cx="2986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/>
                <a:t>a</a:t>
              </a:r>
              <a:endParaRPr lang="en-US" b="1" baseline="-25000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815154" y="790493"/>
              <a:ext cx="8404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/>
                <a:t>output</a:t>
              </a:r>
              <a:endParaRPr lang="en-US" b="1" dirty="0"/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5400000" flipH="1" flipV="1">
              <a:off x="6068128" y="2044901"/>
              <a:ext cx="279804" cy="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/>
            <p:cNvSpPr/>
            <p:nvPr/>
          </p:nvSpPr>
          <p:spPr>
            <a:xfrm>
              <a:off x="6681658" y="3937287"/>
              <a:ext cx="839839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u="sng" dirty="0" smtClean="0"/>
                <a:t>and</a:t>
              </a:r>
              <a:endParaRPr lang="en-US" sz="1500" b="1" u="sng" dirty="0"/>
            </a:p>
          </p:txBody>
        </p:sp>
        <p:cxnSp>
          <p:nvCxnSpPr>
            <p:cNvPr id="152" name="Straight Arrow Connector 151"/>
            <p:cNvCxnSpPr>
              <a:stCxn id="151" idx="0"/>
            </p:cNvCxnSpPr>
            <p:nvPr/>
          </p:nvCxnSpPr>
          <p:spPr>
            <a:xfrm flipH="1" flipV="1">
              <a:off x="7101577" y="3642896"/>
              <a:ext cx="1" cy="294391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Rectangle 152"/>
            <p:cNvSpPr/>
            <p:nvPr/>
          </p:nvSpPr>
          <p:spPr>
            <a:xfrm>
              <a:off x="5695105" y="1635825"/>
              <a:ext cx="1035454" cy="2601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D</a:t>
              </a:r>
              <a:endParaRPr lang="en-US" sz="1500" b="1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771380" y="2133600"/>
              <a:ext cx="839839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u="sng" dirty="0" smtClean="0"/>
                <a:t>and</a:t>
              </a:r>
              <a:endParaRPr lang="en-US" sz="1500" b="1" u="sng" dirty="0"/>
            </a:p>
          </p:txBody>
        </p:sp>
        <p:cxnSp>
          <p:nvCxnSpPr>
            <p:cNvPr id="155" name="Straight Arrow Connector 154"/>
            <p:cNvCxnSpPr/>
            <p:nvPr/>
          </p:nvCxnSpPr>
          <p:spPr>
            <a:xfrm flipV="1">
              <a:off x="7211837" y="3075296"/>
              <a:ext cx="0" cy="182304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stCxn id="140" idx="0"/>
              <a:endCxn id="154" idx="1"/>
            </p:cNvCxnSpPr>
            <p:nvPr/>
          </p:nvCxnSpPr>
          <p:spPr>
            <a:xfrm flipV="1">
              <a:off x="5081515" y="2259600"/>
              <a:ext cx="689865" cy="48298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ectangle 156"/>
            <p:cNvSpPr/>
            <p:nvPr/>
          </p:nvSpPr>
          <p:spPr>
            <a:xfrm>
              <a:off x="6944690" y="2819400"/>
              <a:ext cx="571504" cy="252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u="sng" dirty="0" smtClean="0"/>
                <a:t>neg</a:t>
              </a:r>
              <a:endParaRPr lang="en-US" sz="1500" b="1" u="sng" dirty="0"/>
            </a:p>
          </p:txBody>
        </p:sp>
        <p:cxnSp>
          <p:nvCxnSpPr>
            <p:cNvPr id="158" name="Straight Arrow Connector 157"/>
            <p:cNvCxnSpPr>
              <a:stCxn id="157" idx="0"/>
              <a:endCxn id="154" idx="3"/>
            </p:cNvCxnSpPr>
            <p:nvPr/>
          </p:nvCxnSpPr>
          <p:spPr>
            <a:xfrm flipH="1" flipV="1">
              <a:off x="6611219" y="2259600"/>
              <a:ext cx="619223" cy="5598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135" idx="0"/>
              <a:endCxn id="137" idx="2"/>
            </p:cNvCxnSpPr>
            <p:nvPr/>
          </p:nvCxnSpPr>
          <p:spPr>
            <a:xfrm flipH="1" flipV="1">
              <a:off x="4994948" y="3901186"/>
              <a:ext cx="927329" cy="37570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04800" y="76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ISW Compiler</a:t>
            </a:r>
            <a:r>
              <a:rPr lang="en-US" sz="4800" dirty="0">
                <a:solidFill>
                  <a:srgbClr val="7F7F7F"/>
                </a:solidFill>
                <a:latin typeface="Arial Rounded MT Bold"/>
                <a:cs typeface="Arial Rounded MT Bold"/>
              </a:rPr>
              <a:t>: High level</a:t>
            </a:r>
          </a:p>
        </p:txBody>
      </p:sp>
      <p:sp>
        <p:nvSpPr>
          <p:cNvPr id="102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88374" y="6492875"/>
            <a:ext cx="555625" cy="365125"/>
          </a:xfrm>
        </p:spPr>
        <p:txBody>
          <a:bodyPr/>
          <a:lstStyle/>
          <a:p>
            <a:fld id="{5E4B7D7B-2D66-4A57-AA1A-26EE00A1B242}" type="slidenum">
              <a:rPr lang="he-IL" smtClean="0"/>
              <a:pPr/>
              <a:t>17</a:t>
            </a:fld>
            <a:endParaRPr lang="en-US" dirty="0"/>
          </a:p>
        </p:txBody>
      </p:sp>
      <p:grpSp>
        <p:nvGrpSpPr>
          <p:cNvPr id="221" name="Group 220"/>
          <p:cNvGrpSpPr/>
          <p:nvPr/>
        </p:nvGrpSpPr>
        <p:grpSpPr>
          <a:xfrm>
            <a:off x="2255104" y="1919348"/>
            <a:ext cx="1913208" cy="988798"/>
            <a:chOff x="2255104" y="1956603"/>
            <a:chExt cx="1913208" cy="988798"/>
          </a:xfrm>
        </p:grpSpPr>
        <p:sp>
          <p:nvSpPr>
            <p:cNvPr id="219" name="Right Arrow 218"/>
            <p:cNvSpPr/>
            <p:nvPr/>
          </p:nvSpPr>
          <p:spPr bwMode="auto">
            <a:xfrm>
              <a:off x="2255104" y="2151308"/>
              <a:ext cx="1913208" cy="668092"/>
            </a:xfrm>
            <a:prstGeom prst="rightArrow">
              <a:avLst>
                <a:gd name="adj1" fmla="val 42300"/>
                <a:gd name="adj2" fmla="val 50000"/>
              </a:avLst>
            </a:prstGeom>
            <a:gradFill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0794" tIns="50397" rIns="100794" bIns="50397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400" dirty="0" smtClean="0"/>
            </a:p>
          </p:txBody>
        </p:sp>
        <p:pic>
          <p:nvPicPr>
            <p:cNvPr id="220" name="Picture 21" descr="C:\Documents and Settings\Sebastian\Local Settings\Temporary Internet Files\Content.IE5\FLZVDQ11\MCj043261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1956603"/>
              <a:ext cx="1066799" cy="988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4" name="TextBox 3"/>
          <p:cNvSpPr txBox="1"/>
          <p:nvPr/>
        </p:nvSpPr>
        <p:spPr>
          <a:xfrm>
            <a:off x="152400" y="5344180"/>
            <a:ext cx="350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3. Gates: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1045029" y="1586552"/>
            <a:ext cx="835387" cy="465676"/>
          </a:xfrm>
          <a:prstGeom prst="roundRect">
            <a:avLst>
              <a:gd name="adj" fmla="val 50000"/>
            </a:avLst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ounded Rectangle 227"/>
          <p:cNvSpPr/>
          <p:nvPr/>
        </p:nvSpPr>
        <p:spPr>
          <a:xfrm>
            <a:off x="5414867" y="1910431"/>
            <a:ext cx="1796969" cy="577882"/>
          </a:xfrm>
          <a:prstGeom prst="roundRect">
            <a:avLst>
              <a:gd name="adj" fmla="val 50000"/>
            </a:avLst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3"/>
          <p:cNvSpPr txBox="1"/>
          <p:nvPr/>
        </p:nvSpPr>
        <p:spPr>
          <a:xfrm>
            <a:off x="3871114" y="5181600"/>
            <a:ext cx="5501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Gadgets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built from standard gates operating on encodings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ight Arrow 70"/>
          <p:cNvSpPr/>
          <p:nvPr/>
        </p:nvSpPr>
        <p:spPr bwMode="auto">
          <a:xfrm>
            <a:off x="2255104" y="5413105"/>
            <a:ext cx="1310883" cy="491095"/>
          </a:xfrm>
          <a:prstGeom prst="rightArrow">
            <a:avLst>
              <a:gd name="adj1" fmla="val 42300"/>
              <a:gd name="adj2" fmla="val 50000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2400" dirty="0" smtClean="0"/>
          </a:p>
        </p:txBody>
      </p:sp>
      <p:sp>
        <p:nvSpPr>
          <p:cNvPr id="62" name="TextBox 3"/>
          <p:cNvSpPr txBox="1"/>
          <p:nvPr/>
        </p:nvSpPr>
        <p:spPr>
          <a:xfrm>
            <a:off x="152400" y="6224516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Main challenge: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algorithm to securely compute AND!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54856" y="3685630"/>
            <a:ext cx="451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16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 animBg="1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9144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u="heavy" dirty="0" smtClean="0">
                <a:latin typeface="Arial" panose="020B0604020202020204" pitchFamily="34" charset="0"/>
                <a:cs typeface="Arial" panose="020B0604020202020204" pitchFamily="34" charset="0"/>
              </a:rPr>
              <a:t>Theorem: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compiler that makes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any circuit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resilient to adversary that probes up to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wires in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76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ISW Compiler</a:t>
            </a:r>
            <a:r>
              <a:rPr lang="en-US" sz="4800" dirty="0">
                <a:solidFill>
                  <a:srgbClr val="7F7F7F"/>
                </a:solidFill>
                <a:latin typeface="Arial Rounded MT Bold"/>
                <a:cs typeface="Arial Rounded MT Bold"/>
              </a:rPr>
              <a:t>: </a:t>
            </a:r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Results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438400" y="1992047"/>
            <a:ext cx="2362200" cy="1147763"/>
            <a:chOff x="3048000" y="4153798"/>
            <a:chExt cx="2362200" cy="1147763"/>
          </a:xfrm>
        </p:grpSpPr>
        <p:sp>
          <p:nvSpPr>
            <p:cNvPr id="22" name="Right Arrow 21"/>
            <p:cNvSpPr/>
            <p:nvPr/>
          </p:nvSpPr>
          <p:spPr bwMode="auto">
            <a:xfrm>
              <a:off x="3048000" y="4379805"/>
              <a:ext cx="2362200" cy="510012"/>
            </a:xfrm>
            <a:prstGeom prst="rightArrow">
              <a:avLst>
                <a:gd name="adj1" fmla="val 42300"/>
                <a:gd name="adj2" fmla="val 50000"/>
              </a:avLst>
            </a:prstGeom>
            <a:gradFill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0794" tIns="50397" rIns="100794" bIns="50397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400" dirty="0" smtClean="0"/>
            </a:p>
          </p:txBody>
        </p:sp>
        <p:pic>
          <p:nvPicPr>
            <p:cNvPr id="23" name="Picture 21" descr="C:\Documents and Settings\Sebastian\Local Settings\Temporary Internet Files\Content.IE5\FLZVDQ11\MCj043261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4153798"/>
              <a:ext cx="1147763" cy="114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4968502" y="1524000"/>
            <a:ext cx="1541914" cy="1676400"/>
            <a:chOff x="5984544" y="3853761"/>
            <a:chExt cx="1202970" cy="1299826"/>
          </a:xfrm>
        </p:grpSpPr>
        <p:pic>
          <p:nvPicPr>
            <p:cNvPr id="25" name="Picture 47" descr="sim-yello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44514" y="4049925"/>
              <a:ext cx="1143000" cy="1103662"/>
            </a:xfrm>
            <a:prstGeom prst="rect">
              <a:avLst/>
            </a:prstGeom>
            <a:noFill/>
          </p:spPr>
        </p:pic>
        <p:sp>
          <p:nvSpPr>
            <p:cNvPr id="26" name="Rectangle 4"/>
            <p:cNvSpPr txBox="1">
              <a:spLocks noChangeArrowheads="1"/>
            </p:cNvSpPr>
            <p:nvPr/>
          </p:nvSpPr>
          <p:spPr bwMode="auto">
            <a:xfrm>
              <a:off x="6477000" y="3853761"/>
              <a:ext cx="609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sp>
          <p:nvSpPr>
            <p:cNvPr id="27" name="Rectangle 4"/>
            <p:cNvSpPr txBox="1">
              <a:spLocks noChangeArrowheads="1"/>
            </p:cNvSpPr>
            <p:nvPr/>
          </p:nvSpPr>
          <p:spPr bwMode="auto">
            <a:xfrm>
              <a:off x="5984544" y="4106813"/>
              <a:ext cx="644856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90587" y="1768210"/>
            <a:ext cx="971551" cy="1134007"/>
            <a:chOff x="890587" y="3929961"/>
            <a:chExt cx="971551" cy="1134007"/>
          </a:xfrm>
        </p:grpSpPr>
        <p:sp>
          <p:nvSpPr>
            <p:cNvPr id="29" name="Rectangle 4"/>
            <p:cNvSpPr txBox="1">
              <a:spLocks noChangeArrowheads="1"/>
            </p:cNvSpPr>
            <p:nvPr/>
          </p:nvSpPr>
          <p:spPr bwMode="auto">
            <a:xfrm>
              <a:off x="890587" y="4158561"/>
              <a:ext cx="48101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pic>
          <p:nvPicPr>
            <p:cNvPr id="30" name="Picture 45" descr="sim-gre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0600" y="4253811"/>
              <a:ext cx="838200" cy="810157"/>
            </a:xfrm>
            <a:prstGeom prst="rect">
              <a:avLst/>
            </a:prstGeom>
            <a:noFill/>
          </p:spPr>
        </p:pic>
        <p:sp>
          <p:nvSpPr>
            <p:cNvPr id="31" name="Rectangle 4"/>
            <p:cNvSpPr txBox="1">
              <a:spLocks noChangeArrowheads="1"/>
            </p:cNvSpPr>
            <p:nvPr/>
          </p:nvSpPr>
          <p:spPr bwMode="auto">
            <a:xfrm>
              <a:off x="1308100" y="3929961"/>
              <a:ext cx="55403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sp>
        <p:nvSpPr>
          <p:cNvPr id="32" name="Lightning Bolt 31"/>
          <p:cNvSpPr>
            <a:spLocks noChangeArrowheads="1"/>
          </p:cNvSpPr>
          <p:nvPr/>
        </p:nvSpPr>
        <p:spPr bwMode="auto">
          <a:xfrm rot="18343918">
            <a:off x="6629352" y="2095599"/>
            <a:ext cx="775309" cy="808582"/>
          </a:xfrm>
          <a:prstGeom prst="lightningBolt">
            <a:avLst/>
          </a:prstGeom>
          <a:solidFill>
            <a:srgbClr val="FF5B5B"/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3" name="Picture 2" descr="devil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82295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ular Callout 15"/>
          <p:cNvSpPr>
            <a:spLocks noChangeArrowheads="1"/>
          </p:cNvSpPr>
          <p:nvPr/>
        </p:nvSpPr>
        <p:spPr bwMode="auto">
          <a:xfrm>
            <a:off x="1016758" y="3200400"/>
            <a:ext cx="3671248" cy="874693"/>
          </a:xfrm>
          <a:prstGeom prst="wedgeRoundRectCallout">
            <a:avLst>
              <a:gd name="adj1" fmla="val 69540"/>
              <a:gd name="adj2" fmla="val -125399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t" anchorCtr="0"/>
          <a:lstStyle/>
          <a:p>
            <a:pPr eaLnBrk="0" hangingPunct="0">
              <a:spcBef>
                <a:spcPct val="20000"/>
              </a:spcBef>
            </a:pPr>
            <a:r>
              <a:rPr lang="en-US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Blow-up in size: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O(n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each AND gate in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ular Callout 15"/>
          <p:cNvSpPr>
            <a:spLocks noChangeArrowheads="1"/>
          </p:cNvSpPr>
          <p:nvPr/>
        </p:nvSpPr>
        <p:spPr bwMode="auto">
          <a:xfrm>
            <a:off x="5181382" y="3200400"/>
            <a:ext cx="3671248" cy="874693"/>
          </a:xfrm>
          <a:prstGeom prst="wedgeRoundRectCallout">
            <a:avLst>
              <a:gd name="adj1" fmla="val -1464"/>
              <a:gd name="adj2" fmla="val -117598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t" anchorCtr="0"/>
          <a:lstStyle/>
          <a:p>
            <a:pPr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Leakage bounded per observation: </a:t>
            </a:r>
            <a:r>
              <a:rPr lang="en-US" sz="2400" b="1" dirty="0" smtClean="0">
                <a:solidFill>
                  <a:srgbClr val="FF0000"/>
                </a:solidFill>
              </a:rPr>
              <a:t>t &lt; 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wires</a:t>
            </a:r>
            <a:endParaRPr lang="en-US" sz="240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"/>
          <p:cNvSpPr txBox="1"/>
          <p:nvPr/>
        </p:nvSpPr>
        <p:spPr>
          <a:xfrm>
            <a:off x="304800" y="5953780"/>
            <a:ext cx="929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rawback: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only 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probing </a:t>
            </a:r>
            <a:r>
              <a:rPr lang="de-DE" sz="2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oblivious of many wires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18</a:t>
            </a:fld>
            <a:endParaRPr lang="en-US"/>
          </a:p>
        </p:txBody>
      </p:sp>
      <p:sp>
        <p:nvSpPr>
          <p:cNvPr id="36" name="TextBox 3"/>
          <p:cNvSpPr txBox="1"/>
          <p:nvPr/>
        </p:nvSpPr>
        <p:spPr>
          <a:xfrm>
            <a:off x="304800" y="422749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u="sng" dirty="0" smtClean="0">
                <a:latin typeface="Arial" pitchFamily="34" charset="0"/>
                <a:cs typeface="Arial" pitchFamily="34" charset="0"/>
              </a:rPr>
              <a:t>Proofs in </a:t>
            </a:r>
            <a:r>
              <a:rPr lang="de-DE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de-DE" sz="2800" u="sng" dirty="0" smtClean="0">
                <a:latin typeface="Arial" pitchFamily="34" charset="0"/>
                <a:cs typeface="Arial" pitchFamily="34" charset="0"/>
              </a:rPr>
              <a:t>-probing model: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Systematic and simple tool to find </a:t>
            </a:r>
            <a:r>
              <a:rPr lang="de-DE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-th variate flaws in masking schemes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"/>
          <p:cNvSpPr txBox="1"/>
          <p:nvPr/>
        </p:nvSpPr>
        <p:spPr>
          <a:xfrm>
            <a:off x="304800" y="5257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Barthe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et al. EC15: Automated tool to verify proofs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0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7" grpId="0"/>
      <p:bldP spid="36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1219200" cy="1021312"/>
          </a:xfrm>
          <a:prstGeom prst="rect">
            <a:avLst/>
          </a:prstGeom>
          <a:ln w="44450" cap="rnd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8" name="Straight Connector 7"/>
          <p:cNvCxnSpPr>
            <a:stCxn id="2" idx="2"/>
            <a:endCxn id="9" idx="0"/>
          </p:cNvCxnSpPr>
          <p:nvPr/>
        </p:nvCxnSpPr>
        <p:spPr>
          <a:xfrm flipH="1">
            <a:off x="1201153" y="2392912"/>
            <a:ext cx="18047" cy="1483580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0600" y="3876492"/>
            <a:ext cx="421105" cy="3907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76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F7F7F"/>
                </a:solidFill>
                <a:latin typeface="Arial Rounded MT Bold"/>
                <a:cs typeface="Arial Rounded MT Bold"/>
              </a:rPr>
              <a:t>Leakage resilient circuits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23" name="Straight Connector 22"/>
          <p:cNvCxnSpPr>
            <a:endCxn id="39" idx="1"/>
          </p:cNvCxnSpPr>
          <p:nvPr/>
        </p:nvCxnSpPr>
        <p:spPr>
          <a:xfrm>
            <a:off x="4381998" y="1804702"/>
            <a:ext cx="2787527" cy="1084401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660201" y="1888651"/>
            <a:ext cx="1262328" cy="984818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44" idx="3"/>
          </p:cNvCxnSpPr>
          <p:nvPr/>
        </p:nvCxnSpPr>
        <p:spPr>
          <a:xfrm flipV="1">
            <a:off x="1350036" y="2948892"/>
            <a:ext cx="1262328" cy="984818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74691" y="5486400"/>
            <a:ext cx="2199033" cy="1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72774" y="3508252"/>
            <a:ext cx="0" cy="2054349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731673" y="1484908"/>
            <a:ext cx="791981" cy="762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53542" y="2777511"/>
            <a:ext cx="791981" cy="762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62222" y="5291047"/>
            <a:ext cx="421105" cy="3907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78271" y="5105400"/>
            <a:ext cx="791981" cy="762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576127" y="5324292"/>
            <a:ext cx="421105" cy="3907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42" idx="6"/>
          </p:cNvCxnSpPr>
          <p:nvPr/>
        </p:nvCxnSpPr>
        <p:spPr>
          <a:xfrm flipH="1">
            <a:off x="2997232" y="5519646"/>
            <a:ext cx="1384766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550695" y="2615402"/>
            <a:ext cx="421105" cy="3907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5825402" y="1484908"/>
            <a:ext cx="3239084" cy="1049900"/>
          </a:xfrm>
          <a:prstGeom prst="wedgeRoundRectCallout">
            <a:avLst>
              <a:gd name="adj1" fmla="val 1253"/>
              <a:gd name="adj2" fmla="val 22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82B4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More powerful leakages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4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304800" y="76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Cryptodevices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defRPr>
            </a:lvl1pPr>
          </a:lstStyle>
          <a:p>
            <a:fld id="{36DA8278-8F4F-44C3-A7E1-BA3F58CF8BC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3" descr="MPj04012840000[1]"/>
          <p:cNvPicPr>
            <a:picLocks noChangeAspect="1" noChangeArrowheads="1"/>
          </p:cNvPicPr>
          <p:nvPr/>
        </p:nvPicPr>
        <p:blipFill>
          <a:blip r:embed="rId3" cstate="print">
            <a:lum bright="60000" contrast="-68000"/>
          </a:blip>
          <a:srcRect/>
          <a:stretch>
            <a:fillRect/>
          </a:stretch>
        </p:blipFill>
        <p:spPr bwMode="auto">
          <a:xfrm>
            <a:off x="4495800" y="990600"/>
            <a:ext cx="4267200" cy="263368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4" descr="MCj04348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47882"/>
            <a:ext cx="1600200" cy="1600200"/>
          </a:xfrm>
          <a:prstGeom prst="rect">
            <a:avLst/>
          </a:prstGeom>
          <a:noFill/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72100" y="762000"/>
            <a:ext cx="270510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latin typeface="Arial" charset="0"/>
              </a:rPr>
              <a:t>cryptographic</a:t>
            </a:r>
            <a:r>
              <a:rPr lang="it-IT" b="1" dirty="0" smtClean="0">
                <a:latin typeface="Arial" charset="0"/>
              </a:rPr>
              <a:t> </a:t>
            </a:r>
            <a:r>
              <a:rPr lang="it-IT" b="1" dirty="0" err="1" smtClean="0">
                <a:latin typeface="Arial" charset="0"/>
              </a:rPr>
              <a:t>device</a:t>
            </a:r>
            <a:endParaRPr lang="en-US" b="1" dirty="0">
              <a:latin typeface="Arial" charset="0"/>
            </a:endParaRPr>
          </a:p>
        </p:txBody>
      </p:sp>
      <p:sp>
        <p:nvSpPr>
          <p:cNvPr id="15" name="AutoShape 8"/>
          <p:cNvSpPr>
            <a:spLocks/>
          </p:cNvSpPr>
          <p:nvPr/>
        </p:nvSpPr>
        <p:spPr bwMode="auto">
          <a:xfrm rot="16200000">
            <a:off x="6380284" y="1663600"/>
            <a:ext cx="498233" cy="4267198"/>
          </a:xfrm>
          <a:prstGeom prst="leftBrace">
            <a:avLst>
              <a:gd name="adj1" fmla="val 68333"/>
              <a:gd name="adj2" fmla="val 50255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it-IT">
              <a:latin typeface="Arial" charset="0"/>
            </a:endParaRPr>
          </a:p>
        </p:txBody>
      </p:sp>
      <p:sp>
        <p:nvSpPr>
          <p:cNvPr id="16" name="WordArt 9"/>
          <p:cNvSpPr>
            <a:spLocks noChangeArrowheads="1" noChangeShapeType="1" noTextEdit="1"/>
          </p:cNvSpPr>
          <p:nvPr/>
        </p:nvSpPr>
        <p:spPr bwMode="auto">
          <a:xfrm rot="1684350">
            <a:off x="4450976" y="1965812"/>
            <a:ext cx="41910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  implementation</a:t>
            </a: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228600" y="1447800"/>
            <a:ext cx="4343400" cy="1447800"/>
          </a:xfrm>
          <a:prstGeom prst="wedgeRectCallout">
            <a:avLst>
              <a:gd name="adj1" fmla="val 71793"/>
              <a:gd name="adj2" fmla="val 4190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pl-PL" sz="2400" b="1" u="sng" dirty="0">
                <a:solidFill>
                  <a:srgbClr val="800000"/>
                </a:solidFill>
                <a:latin typeface="Arial" charset="0"/>
              </a:rPr>
              <a:t>very </a:t>
            </a:r>
            <a:r>
              <a:rPr lang="pl-PL" sz="2400" b="1" u="sng" dirty="0" smtClean="0">
                <a:solidFill>
                  <a:srgbClr val="800000"/>
                </a:solidFill>
                <a:latin typeface="Arial" charset="0"/>
              </a:rPr>
              <a:t>secure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marL="342900" indent="-342900"/>
            <a:endParaRPr lang="en-US" dirty="0">
              <a:latin typeface="Arial" charset="0"/>
            </a:endParaRPr>
          </a:p>
          <a:p>
            <a:pPr marL="342900" indent="-342900"/>
            <a:endParaRPr lang="en-US" dirty="0">
              <a:latin typeface="Arial" charset="0"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3276600" y="4038600"/>
            <a:ext cx="5791200" cy="1447800"/>
          </a:xfrm>
          <a:prstGeom prst="wedgeRectCallout">
            <a:avLst>
              <a:gd name="adj1" fmla="val 24954"/>
              <a:gd name="adj2" fmla="val 5029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/>
            <a:r>
              <a:rPr lang="en-US" sz="24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much</a:t>
            </a:r>
            <a:r>
              <a:rPr lang="en-US" sz="2400" b="1" u="sng" dirty="0" smtClean="0">
                <a:solidFill>
                  <a:srgbClr val="800000"/>
                </a:solidFill>
                <a:latin typeface="Arial" charset="0"/>
              </a:rPr>
              <a:t> less secure!</a:t>
            </a:r>
          </a:p>
          <a:p>
            <a:pPr algn="ctr"/>
            <a:endParaRPr lang="en-US" sz="1400" b="1" dirty="0" smtClean="0">
              <a:solidFill>
                <a:srgbClr val="800000"/>
              </a:solidFill>
              <a:latin typeface="Arial" charset="0"/>
            </a:endParaRPr>
          </a:p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947882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Symbol" pitchFamily="18" charset="2"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well-defined mathematical object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2328882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Symbol" pitchFamily="18" charset="2"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often proofs of security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44958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Symbol" pitchFamily="18" charset="2"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many ways of implementing: details matter!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4896819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Symbol" pitchFamily="18" charset="2"/>
              <a:buChar char="-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new attacks possible on crypto implementations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6200" y="5679768"/>
            <a:ext cx="9067800" cy="9540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One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reason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models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provable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security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do not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capture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relevant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implementation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attacks</a:t>
            </a:r>
            <a:endParaRPr lang="de-DE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6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8" grpId="0" animBg="1"/>
      <p:bldP spid="21" grpId="0"/>
      <p:bldP spid="22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6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New model for circuits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5" name="Picture 36" descr="MPj04012840000[1]"/>
          <p:cNvPicPr>
            <a:picLocks noChangeAspect="1" noChangeArrowheads="1"/>
          </p:cNvPicPr>
          <p:nvPr/>
        </p:nvPicPr>
        <p:blipFill>
          <a:blip r:embed="rId2" cstate="print">
            <a:lum bright="60000" contrast="-68000"/>
          </a:blip>
          <a:srcRect/>
          <a:stretch>
            <a:fillRect/>
          </a:stretch>
        </p:blipFill>
        <p:spPr bwMode="auto">
          <a:xfrm>
            <a:off x="734940" y="1807076"/>
            <a:ext cx="7577556" cy="13617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2179326"/>
            <a:ext cx="97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input</a:t>
            </a:r>
            <a:endParaRPr lang="da-DK" sz="16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25340" y="2552026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312497" y="2558357"/>
            <a:ext cx="679104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59959" y="2189025"/>
            <a:ext cx="91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output</a:t>
            </a:r>
            <a:endParaRPr lang="da-DK" sz="1600" b="1" dirty="0">
              <a:solidFill>
                <a:srgbClr val="FF0000"/>
              </a:solidFill>
            </a:endParaRPr>
          </a:p>
        </p:txBody>
      </p:sp>
      <p:sp>
        <p:nvSpPr>
          <p:cNvPr id="10" name="Lightning Bolt 9"/>
          <p:cNvSpPr>
            <a:spLocks noChangeArrowheads="1"/>
          </p:cNvSpPr>
          <p:nvPr/>
        </p:nvSpPr>
        <p:spPr bwMode="auto">
          <a:xfrm rot="1360685">
            <a:off x="2311092" y="2415557"/>
            <a:ext cx="995146" cy="962491"/>
          </a:xfrm>
          <a:prstGeom prst="lightningBolt">
            <a:avLst/>
          </a:prstGeom>
          <a:solidFill>
            <a:srgbClr val="FF5B5B"/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Lightning Bolt 10"/>
          <p:cNvSpPr>
            <a:spLocks noChangeArrowheads="1"/>
          </p:cNvSpPr>
          <p:nvPr/>
        </p:nvSpPr>
        <p:spPr bwMode="auto">
          <a:xfrm rot="4041284">
            <a:off x="5617711" y="2494520"/>
            <a:ext cx="1170065" cy="719456"/>
          </a:xfrm>
          <a:prstGeom prst="lightningBolt">
            <a:avLst/>
          </a:prstGeom>
          <a:solidFill>
            <a:srgbClr val="FF5B5B"/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457200" y="863025"/>
            <a:ext cx="853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Bounded independent leakages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2845" y="2161873"/>
            <a:ext cx="1376155" cy="5310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2161873"/>
            <a:ext cx="1376155" cy="5310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808" y="4384357"/>
            <a:ext cx="850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Assumption: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Processors leak independently!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05" y="3397460"/>
            <a:ext cx="1032320" cy="10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3962400" y="2258080"/>
            <a:ext cx="106659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13496" y="2715280"/>
            <a:ext cx="106659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3"/>
          <p:cNvSpPr txBox="1"/>
          <p:nvPr/>
        </p:nvSpPr>
        <p:spPr>
          <a:xfrm>
            <a:off x="3082223" y="3332627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f(L,T)</a:t>
            </a:r>
          </a:p>
        </p:txBody>
      </p:sp>
      <p:sp>
        <p:nvSpPr>
          <p:cNvPr id="21" name="TextBox 3"/>
          <p:cNvSpPr txBox="1"/>
          <p:nvPr/>
        </p:nvSpPr>
        <p:spPr>
          <a:xfrm>
            <a:off x="5181600" y="328491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g(R,T)</a:t>
            </a:r>
          </a:p>
        </p:txBody>
      </p:sp>
      <p:sp>
        <p:nvSpPr>
          <p:cNvPr id="22" name="TextBox 3"/>
          <p:cNvSpPr txBox="1"/>
          <p:nvPr/>
        </p:nvSpPr>
        <p:spPr>
          <a:xfrm>
            <a:off x="4275991" y="2301522"/>
            <a:ext cx="600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8219" y="3439180"/>
            <a:ext cx="8247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Processors can communicate with each other –</a:t>
            </a:r>
          </a:p>
          <a:p>
            <a:pPr algn="l"/>
            <a:r>
              <a:rPr lang="en-US" sz="2600" dirty="0" smtClean="0">
                <a:latin typeface="Arial" pitchFamily="34" charset="0"/>
                <a:cs typeface="Arial" pitchFamily="34" charset="0"/>
              </a:rPr>
              <a:t>Think of it as a 2-party protocol!</a:t>
            </a:r>
            <a:endParaRPr lang="de-D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2740922" y="1610380"/>
            <a:ext cx="3433555" cy="3841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t" anchorCtr="0"/>
          <a:lstStyle/>
          <a:p>
            <a:pPr algn="ctr" defTabSz="914400">
              <a:spcBef>
                <a:spcPct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Circuit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C’</a:t>
            </a:r>
            <a:endParaRPr lang="en-US" sz="20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8808" y="4841557"/>
            <a:ext cx="8505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Everything that is touched on a processor leaks!</a:t>
            </a:r>
            <a:endParaRPr lang="de-D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90600" y="1991380"/>
            <a:ext cx="4419600" cy="959944"/>
          </a:xfrm>
          <a:prstGeom prst="roundRect">
            <a:avLst>
              <a:gd name="adj" fmla="val 50000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657600" y="1991380"/>
            <a:ext cx="4419600" cy="959944"/>
          </a:xfrm>
          <a:prstGeom prst="roundRect">
            <a:avLst>
              <a:gd name="adj" fmla="val 50000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7" descr="PL41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162633"/>
            <a:ext cx="608558" cy="529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0" name="Group 29"/>
          <p:cNvGrpSpPr/>
          <p:nvPr/>
        </p:nvGrpSpPr>
        <p:grpSpPr>
          <a:xfrm>
            <a:off x="1219200" y="2155760"/>
            <a:ext cx="671030" cy="543252"/>
            <a:chOff x="275616" y="3235400"/>
            <a:chExt cx="671030" cy="543252"/>
          </a:xfrm>
        </p:grpSpPr>
        <p:pic>
          <p:nvPicPr>
            <p:cNvPr id="31" name="Picture 4" descr="PL416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5616" y="3235400"/>
              <a:ext cx="671030" cy="543252"/>
            </a:xfrm>
            <a:prstGeom prst="rect">
              <a:avLst/>
            </a:prstGeom>
            <a:noFill/>
          </p:spPr>
        </p:pic>
        <p:pic>
          <p:nvPicPr>
            <p:cNvPr id="32" name="Picture 7" descr="PL412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6724" y="3249146"/>
              <a:ext cx="608558" cy="52950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3" name="Picture 4" descr="PL416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799" y="3256439"/>
              <a:ext cx="590483" cy="522211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638808" y="6182380"/>
            <a:ext cx="850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Additive masking?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Insecure: learn parities of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de-DE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8808" y="5648980"/>
            <a:ext cx="8505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Realistic?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Includes many functions, e.g. weighted sums</a:t>
            </a:r>
            <a:endParaRPr lang="de-D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20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68219" y="4191000"/>
            <a:ext cx="8551981" cy="1371600"/>
            <a:chOff x="477826" y="3307246"/>
            <a:chExt cx="8450362" cy="1371600"/>
          </a:xfrm>
        </p:grpSpPr>
        <p:sp>
          <p:nvSpPr>
            <p:cNvPr id="36" name="Rounded Rectangular Callout 15"/>
            <p:cNvSpPr>
              <a:spLocks noChangeArrowheads="1"/>
            </p:cNvSpPr>
            <p:nvPr/>
          </p:nvSpPr>
          <p:spPr bwMode="auto">
            <a:xfrm>
              <a:off x="477826" y="3307246"/>
              <a:ext cx="8178244" cy="1371599"/>
            </a:xfrm>
            <a:prstGeom prst="wedgeRoundRectCallout">
              <a:avLst>
                <a:gd name="adj1" fmla="val 12209"/>
                <a:gd name="adj2" fmla="val -9211"/>
                <a:gd name="adj3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30" tIns="45715" rIns="91430" bIns="45715" anchor="ctr" anchorCtr="1"/>
            <a:lstStyle/>
            <a:p>
              <a:pPr defTabSz="914400" eaLnBrk="0" hangingPunct="0">
                <a:spcBef>
                  <a:spcPct val="20000"/>
                </a:spcBef>
              </a:pP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3"/>
            <p:cNvSpPr txBox="1"/>
            <p:nvPr/>
          </p:nvSpPr>
          <p:spPr>
            <a:xfrm>
              <a:off x="630752" y="3819825"/>
              <a:ext cx="993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de-DE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bits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794165" y="3459647"/>
              <a:ext cx="415635" cy="1068297"/>
              <a:chOff x="2590800" y="4016095"/>
              <a:chExt cx="415635" cy="1126867"/>
            </a:xfrm>
          </p:grpSpPr>
          <p:sp>
            <p:nvSpPr>
              <p:cNvPr id="47" name="Trapezoid 46"/>
              <p:cNvSpPr/>
              <p:nvPr/>
            </p:nvSpPr>
            <p:spPr>
              <a:xfrm rot="5400000">
                <a:off x="2235184" y="4371711"/>
                <a:ext cx="1126867" cy="415635"/>
              </a:xfrm>
              <a:prstGeom prst="trapezoid">
                <a:avLst>
                  <a:gd name="adj" fmla="val 80785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48" name="TextBox 3"/>
              <p:cNvSpPr txBox="1"/>
              <p:nvPr/>
            </p:nvSpPr>
            <p:spPr>
              <a:xfrm>
                <a:off x="2654440" y="4384161"/>
                <a:ext cx="351995" cy="422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b="1" dirty="0" smtClean="0">
                    <a:latin typeface="Arial" pitchFamily="34" charset="0"/>
                    <a:cs typeface="Arial" pitchFamily="34" charset="0"/>
                  </a:rPr>
                  <a:t>f</a:t>
                </a:r>
                <a:endParaRPr lang="en-US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3" name="TextBox 3"/>
            <p:cNvSpPr txBox="1"/>
            <p:nvPr/>
          </p:nvSpPr>
          <p:spPr>
            <a:xfrm>
              <a:off x="2752796" y="3759981"/>
              <a:ext cx="4447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- Arbitrary efficient functions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ight Brace 43"/>
            <p:cNvSpPr/>
            <p:nvPr/>
          </p:nvSpPr>
          <p:spPr>
            <a:xfrm rot="10800000">
              <a:off x="1498161" y="3525813"/>
              <a:ext cx="276975" cy="991465"/>
            </a:xfrm>
            <a:prstGeom prst="rightBrace">
              <a:avLst>
                <a:gd name="adj1" fmla="val 2787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3"/>
            <p:cNvSpPr txBox="1"/>
            <p:nvPr/>
          </p:nvSpPr>
          <p:spPr>
            <a:xfrm>
              <a:off x="2723343" y="4217181"/>
              <a:ext cx="6204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Arial" pitchFamily="34" charset="0"/>
                  <a:cs typeface="Arial" pitchFamily="34" charset="0"/>
                </a:rPr>
                <a:t>- Ony restriction: input shrinking, i.e., </a:t>
              </a:r>
              <a:r>
                <a:rPr lang="de-DE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 &lt; m</a:t>
              </a:r>
              <a:endPara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3"/>
            <p:cNvSpPr txBox="1"/>
            <p:nvPr/>
          </p:nvSpPr>
          <p:spPr>
            <a:xfrm rot="5400000">
              <a:off x="2010475" y="3831343"/>
              <a:ext cx="767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bits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 bwMode="auto">
          <a:xfrm flipV="1">
            <a:off x="1765014" y="3210581"/>
            <a:ext cx="1076543" cy="110557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flipH="1" flipV="1">
            <a:off x="6390981" y="3135629"/>
            <a:ext cx="868963" cy="115323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3"/>
          <p:cNvSpPr txBox="1"/>
          <p:nvPr/>
        </p:nvSpPr>
        <p:spPr>
          <a:xfrm>
            <a:off x="2966526" y="4222631"/>
            <a:ext cx="450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Bounded leakage function: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3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6" grpId="0"/>
      <p:bldP spid="20" grpId="0"/>
      <p:bldP spid="21" grpId="0"/>
      <p:bldP spid="22" grpId="0"/>
      <p:bldP spid="23" grpId="0"/>
      <p:bldP spid="23" grpId="1"/>
      <p:bldP spid="26" grpId="0"/>
      <p:bldP spid="27" grpId="0" animBg="1"/>
      <p:bldP spid="27" grpId="1" animBg="1"/>
      <p:bldP spid="28" grpId="0" animBg="1"/>
      <p:bldP spid="38" grpId="0"/>
      <p:bldP spid="39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ghtning Bolt 33"/>
          <p:cNvSpPr>
            <a:spLocks noChangeArrowheads="1"/>
          </p:cNvSpPr>
          <p:nvPr/>
        </p:nvSpPr>
        <p:spPr bwMode="auto">
          <a:xfrm rot="1360685">
            <a:off x="2711708" y="2689675"/>
            <a:ext cx="828044" cy="750174"/>
          </a:xfrm>
          <a:prstGeom prst="lightningBolt">
            <a:avLst/>
          </a:prstGeom>
          <a:solidFill>
            <a:srgbClr val="FF5B5B"/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5" name="Lightning Bolt 34"/>
          <p:cNvSpPr>
            <a:spLocks noChangeArrowheads="1"/>
          </p:cNvSpPr>
          <p:nvPr/>
        </p:nvSpPr>
        <p:spPr bwMode="auto">
          <a:xfrm rot="4041284">
            <a:off x="5624980" y="2742689"/>
            <a:ext cx="1011629" cy="644146"/>
          </a:xfrm>
          <a:prstGeom prst="lightningBolt">
            <a:avLst/>
          </a:prstGeom>
          <a:solidFill>
            <a:srgbClr val="FF5B5B"/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88374" y="6492875"/>
            <a:ext cx="555625" cy="365125"/>
          </a:xfrm>
        </p:spPr>
        <p:txBody>
          <a:bodyPr/>
          <a:lstStyle/>
          <a:p>
            <a:fld id="{5E4B7D7B-2D66-4A57-AA1A-26EE00A1B242}" type="slidenum">
              <a:rPr lang="he-IL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76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Inner Product Masking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293426" y="907197"/>
            <a:ext cx="8806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Sample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L,R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uniformly in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{0,1}</a:t>
            </a:r>
            <a:r>
              <a:rPr lang="en-US" sz="2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s.t.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&lt;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L,R&gt;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l-G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7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*R</a:t>
            </a:r>
            <a:r>
              <a:rPr lang="en-US" sz="27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store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parts separately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two processors</a:t>
            </a:r>
            <a:endParaRPr lang="en-US" sz="2800" baseline="30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21"/>
          <p:cNvGrpSpPr/>
          <p:nvPr/>
        </p:nvGrpSpPr>
        <p:grpSpPr>
          <a:xfrm>
            <a:off x="1371601" y="1981200"/>
            <a:ext cx="3124199" cy="369332"/>
            <a:chOff x="1293812" y="1459468"/>
            <a:chExt cx="6708776" cy="369332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1295400" y="1676400"/>
              <a:ext cx="6705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7849394" y="16756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1142206" y="16756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495799" y="1459468"/>
              <a:ext cx="5647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19" name="Group 26"/>
          <p:cNvGrpSpPr/>
          <p:nvPr/>
        </p:nvGrpSpPr>
        <p:grpSpPr>
          <a:xfrm>
            <a:off x="4724400" y="1981200"/>
            <a:ext cx="3124199" cy="369332"/>
            <a:chOff x="1293812" y="1459468"/>
            <a:chExt cx="6708776" cy="369332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295400" y="1676400"/>
              <a:ext cx="6705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7849394" y="16756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1142206" y="1675606"/>
              <a:ext cx="304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495799" y="1459468"/>
              <a:ext cx="56475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n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724400" y="2424223"/>
            <a:ext cx="3166730" cy="41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t" anchorCtr="0"/>
          <a:lstStyle/>
          <a:p>
            <a:pPr algn="ctr"/>
            <a:r>
              <a:rPr lang="it-IT" sz="2200" b="1" dirty="0" smtClean="0">
                <a:solidFill>
                  <a:srgbClr val="C00000"/>
                </a:solidFill>
                <a:ea typeface="ＭＳ Ｐゴシック" pitchFamily="34" charset="-128"/>
              </a:rPr>
              <a:t>R</a:t>
            </a:r>
            <a:endParaRPr lang="en-US" sz="2200" b="1" baseline="-250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71600" y="2424223"/>
            <a:ext cx="3123459" cy="41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anchor="t" anchorCtr="0"/>
          <a:lstStyle/>
          <a:p>
            <a:pPr algn="ctr"/>
            <a:r>
              <a:rPr lang="it-IT" sz="2200" b="1" dirty="0" smtClean="0">
                <a:solidFill>
                  <a:srgbClr val="C00000"/>
                </a:solidFill>
                <a:ea typeface="ＭＳ Ｐゴシック" pitchFamily="34" charset="-128"/>
              </a:rPr>
              <a:t>L</a:t>
            </a:r>
            <a:endParaRPr lang="en-US" sz="2200" b="1" baseline="-250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pic>
        <p:nvPicPr>
          <p:cNvPr id="28" name="Picture 7" descr="PL41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9173" y="2185754"/>
            <a:ext cx="746200" cy="709845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/>
        </p:spPr>
      </p:pic>
      <p:pic>
        <p:nvPicPr>
          <p:cNvPr id="33" name="Picture 2" descr="devil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940" y="2983468"/>
            <a:ext cx="1032320" cy="10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282937" y="3169275"/>
            <a:ext cx="73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f(L)</a:t>
            </a:r>
            <a:endParaRPr lang="da-DK" sz="2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80172" y="3200400"/>
            <a:ext cx="639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0000"/>
                </a:solidFill>
              </a:rPr>
              <a:t>g(R)</a:t>
            </a:r>
            <a:endParaRPr lang="da-DK" sz="2000" b="1" dirty="0">
              <a:solidFill>
                <a:srgbClr val="FF0000"/>
              </a:solidFill>
            </a:endParaRPr>
          </a:p>
        </p:txBody>
      </p:sp>
      <p:sp>
        <p:nvSpPr>
          <p:cNvPr id="38" name="Cloud Callout 37"/>
          <p:cNvSpPr>
            <a:spLocks noChangeArrowheads="1"/>
          </p:cNvSpPr>
          <p:nvPr/>
        </p:nvSpPr>
        <p:spPr bwMode="auto">
          <a:xfrm>
            <a:off x="5671971" y="2145268"/>
            <a:ext cx="1271588" cy="1357313"/>
          </a:xfrm>
          <a:prstGeom prst="cloudCallout">
            <a:avLst>
              <a:gd name="adj1" fmla="val -75597"/>
              <a:gd name="adj2" fmla="val 35074"/>
            </a:avLst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it-IT" sz="4800" b="1" dirty="0">
                <a:solidFill>
                  <a:srgbClr val="000000"/>
                </a:solidFill>
                <a:latin typeface="Arial Black" pitchFamily="34" charset="0"/>
              </a:rPr>
              <a:t>?</a:t>
            </a:r>
            <a:endParaRPr lang="en-US" sz="48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9" name="TextBox 3"/>
          <p:cNvSpPr txBox="1"/>
          <p:nvPr/>
        </p:nvSpPr>
        <p:spPr>
          <a:xfrm>
            <a:off x="258008" y="4191000"/>
            <a:ext cx="880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Thm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[DDV10]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if leakage is bounded 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total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bits then adversary learns nothing about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24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4" descr="PL416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33522"/>
            <a:ext cx="762000" cy="616899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4248891" y="5237592"/>
            <a:ext cx="1296890" cy="41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anchor="t" anchorCtr="0"/>
          <a:lstStyle/>
          <a:p>
            <a:pPr algn="ctr"/>
            <a:r>
              <a:rPr lang="it-IT" sz="2200" b="1" dirty="0" smtClean="0">
                <a:solidFill>
                  <a:srgbClr val="C00000"/>
                </a:solidFill>
                <a:ea typeface="ＭＳ Ｐゴシック" pitchFamily="34" charset="-128"/>
              </a:rPr>
              <a:t>L</a:t>
            </a:r>
            <a:endParaRPr lang="en-US" sz="2200" b="1" baseline="-250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48891" y="5923392"/>
            <a:ext cx="1296890" cy="41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anchor="t" anchorCtr="0"/>
          <a:lstStyle/>
          <a:p>
            <a:pPr algn="ctr"/>
            <a:r>
              <a:rPr lang="it-IT" sz="2200" b="1" dirty="0" smtClean="0">
                <a:solidFill>
                  <a:srgbClr val="C00000"/>
                </a:solidFill>
                <a:ea typeface="ＭＳ Ｐゴシック" pitchFamily="34" charset="-128"/>
              </a:rPr>
              <a:t>R</a:t>
            </a:r>
            <a:endParaRPr lang="en-US" sz="2200" b="1" baseline="-250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47" name="Trapezoid 46"/>
          <p:cNvSpPr/>
          <p:nvPr/>
        </p:nvSpPr>
        <p:spPr>
          <a:xfrm rot="5400000">
            <a:off x="5661306" y="5234135"/>
            <a:ext cx="1334657" cy="1151073"/>
          </a:xfrm>
          <a:prstGeom prst="trapezoid">
            <a:avLst>
              <a:gd name="adj" fmla="val 438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02064" y="5578838"/>
            <a:ext cx="1892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Extract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096373" y="5517283"/>
            <a:ext cx="20476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̴̴̴ </a:t>
            </a:r>
            <a:r>
              <a:rPr lang="en-US" sz="2800" b="1" dirty="0" smtClean="0">
                <a:solidFill>
                  <a:srgbClr val="FF0000"/>
                </a:solidFill>
              </a:rPr>
              <a:t>uniform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3370065" y="5447142"/>
            <a:ext cx="878826" cy="0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2" name="Straight Connector 51"/>
          <p:cNvCxnSpPr/>
          <p:nvPr/>
        </p:nvCxnSpPr>
        <p:spPr bwMode="auto">
          <a:xfrm>
            <a:off x="3370065" y="6121108"/>
            <a:ext cx="878826" cy="0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3" name="TextBox 3"/>
          <p:cNvSpPr txBox="1"/>
          <p:nvPr/>
        </p:nvSpPr>
        <p:spPr>
          <a:xfrm>
            <a:off x="266700" y="5332843"/>
            <a:ext cx="3176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igh min-entropy and independent sources</a:t>
            </a:r>
            <a:endParaRPr lang="en-US" sz="2400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2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12" grpId="0"/>
      <p:bldP spid="25" grpId="0" animBg="1"/>
      <p:bldP spid="26" grpId="0" animBg="1"/>
      <p:bldP spid="36" grpId="0"/>
      <p:bldP spid="37" grpId="0"/>
      <p:bldP spid="38" grpId="0" animBg="1"/>
      <p:bldP spid="39" grpId="0"/>
      <p:bldP spid="45" grpId="0" animBg="1"/>
      <p:bldP spid="46" grpId="0" animBg="1"/>
      <p:bldP spid="47" grpId="0" animBg="1"/>
      <p:bldP spid="48" grpId="0"/>
      <p:bldP spid="49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IP Compiler: High level</a:t>
            </a:r>
          </a:p>
        </p:txBody>
      </p:sp>
      <p:sp>
        <p:nvSpPr>
          <p:cNvPr id="224" name="TextBox 3"/>
          <p:cNvSpPr txBox="1"/>
          <p:nvPr/>
        </p:nvSpPr>
        <p:spPr>
          <a:xfrm>
            <a:off x="175088" y="5181600"/>
            <a:ext cx="8697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1. Wires and state is encoded using IP masking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276753" y="1524000"/>
            <a:ext cx="1634394" cy="1828803"/>
            <a:chOff x="6044514" y="3853761"/>
            <a:chExt cx="1143000" cy="1366283"/>
          </a:xfrm>
        </p:grpSpPr>
        <p:pic>
          <p:nvPicPr>
            <p:cNvPr id="77" name="Picture 47" descr="sim-yell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44514" y="4116382"/>
              <a:ext cx="1143000" cy="1103662"/>
            </a:xfrm>
            <a:prstGeom prst="rect">
              <a:avLst/>
            </a:prstGeom>
            <a:noFill/>
          </p:spPr>
        </p:pic>
        <p:sp>
          <p:nvSpPr>
            <p:cNvPr id="80" name="Rectangle 4"/>
            <p:cNvSpPr txBox="1">
              <a:spLocks noChangeArrowheads="1"/>
            </p:cNvSpPr>
            <p:nvPr/>
          </p:nvSpPr>
          <p:spPr bwMode="auto">
            <a:xfrm>
              <a:off x="6477000" y="3853761"/>
              <a:ext cx="609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sp>
          <p:nvSpPr>
            <p:cNvPr id="85" name="Rectangle 4"/>
            <p:cNvSpPr txBox="1">
              <a:spLocks noChangeArrowheads="1"/>
            </p:cNvSpPr>
            <p:nvPr/>
          </p:nvSpPr>
          <p:spPr bwMode="auto">
            <a:xfrm>
              <a:off x="6192325" y="4174508"/>
              <a:ext cx="644856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72331" y="1752600"/>
            <a:ext cx="971551" cy="1134007"/>
            <a:chOff x="890587" y="3929961"/>
            <a:chExt cx="971551" cy="1134007"/>
          </a:xfrm>
        </p:grpSpPr>
        <p:sp>
          <p:nvSpPr>
            <p:cNvPr id="90" name="Rectangle 4"/>
            <p:cNvSpPr txBox="1">
              <a:spLocks noChangeArrowheads="1"/>
            </p:cNvSpPr>
            <p:nvPr/>
          </p:nvSpPr>
          <p:spPr bwMode="auto">
            <a:xfrm>
              <a:off x="890587" y="4158561"/>
              <a:ext cx="48101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pic>
          <p:nvPicPr>
            <p:cNvPr id="93" name="Picture 45" descr="sim-gree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4253811"/>
              <a:ext cx="838200" cy="810157"/>
            </a:xfrm>
            <a:prstGeom prst="rect">
              <a:avLst/>
            </a:prstGeom>
            <a:noFill/>
          </p:spPr>
        </p:pic>
        <p:sp>
          <p:nvSpPr>
            <p:cNvPr id="95" name="Rectangle 4"/>
            <p:cNvSpPr txBox="1">
              <a:spLocks noChangeArrowheads="1"/>
            </p:cNvSpPr>
            <p:nvPr/>
          </p:nvSpPr>
          <p:spPr bwMode="auto">
            <a:xfrm>
              <a:off x="1308100" y="3929961"/>
              <a:ext cx="55403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42844" y="1109197"/>
            <a:ext cx="2295556" cy="3342543"/>
            <a:chOff x="142844" y="1146452"/>
            <a:chExt cx="2295556" cy="3342543"/>
          </a:xfrm>
        </p:grpSpPr>
        <p:sp>
          <p:nvSpPr>
            <p:cNvPr id="25" name="Rectangle 24"/>
            <p:cNvSpPr/>
            <p:nvPr/>
          </p:nvSpPr>
          <p:spPr>
            <a:xfrm>
              <a:off x="142844" y="1252134"/>
              <a:ext cx="2295556" cy="313527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14282" y="4236995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/>
                <a:t>a</a:t>
              </a:r>
              <a:endParaRPr lang="en-US" sz="1500" b="1" baseline="-25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75215" y="3984995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/>
                <a:t>S</a:t>
              </a:r>
              <a:endParaRPr lang="en-US" sz="1500" b="1" baseline="-25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37143" y="3947553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500" b="1" dirty="0" smtClean="0"/>
                <a:t>S’</a:t>
              </a:r>
              <a:endParaRPr lang="en-US" sz="1500" b="1" baseline="-25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44743" y="3352800"/>
              <a:ext cx="571504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dirty="0" smtClean="0"/>
                <a:t>and</a:t>
              </a:r>
              <a:endParaRPr lang="en-US" sz="1500" b="1" dirty="0"/>
            </a:p>
          </p:txBody>
        </p:sp>
        <p:cxnSp>
          <p:nvCxnSpPr>
            <p:cNvPr id="32" name="Straight Arrow Connector 31"/>
            <p:cNvCxnSpPr>
              <a:stCxn id="26" idx="0"/>
            </p:cNvCxnSpPr>
            <p:nvPr/>
          </p:nvCxnSpPr>
          <p:spPr>
            <a:xfrm flipV="1">
              <a:off x="500034" y="3642896"/>
              <a:ext cx="0" cy="5940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7" idx="0"/>
            </p:cNvCxnSpPr>
            <p:nvPr/>
          </p:nvCxnSpPr>
          <p:spPr>
            <a:xfrm flipH="1" flipV="1">
              <a:off x="770596" y="3668142"/>
              <a:ext cx="490371" cy="3168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7" idx="0"/>
            </p:cNvCxnSpPr>
            <p:nvPr/>
          </p:nvCxnSpPr>
          <p:spPr>
            <a:xfrm flipV="1">
              <a:off x="1260967" y="3651186"/>
              <a:ext cx="285754" cy="3338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8" idx="0"/>
            </p:cNvCxnSpPr>
            <p:nvPr/>
          </p:nvCxnSpPr>
          <p:spPr>
            <a:xfrm flipH="1" flipV="1">
              <a:off x="1880416" y="3613743"/>
              <a:ext cx="142479" cy="3338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01" idx="0"/>
              <a:endCxn id="62" idx="2"/>
            </p:cNvCxnSpPr>
            <p:nvPr/>
          </p:nvCxnSpPr>
          <p:spPr>
            <a:xfrm flipV="1">
              <a:off x="620226" y="2530484"/>
              <a:ext cx="379874" cy="8687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66" idx="0"/>
            </p:cNvCxnSpPr>
            <p:nvPr/>
          </p:nvCxnSpPr>
          <p:spPr>
            <a:xfrm flipH="1" flipV="1">
              <a:off x="1730495" y="2610653"/>
              <a:ext cx="6648" cy="2563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714348" y="2278484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 b="1" baseline="-25000" dirty="0"/>
            </a:p>
          </p:txBody>
        </p:sp>
        <p:cxnSp>
          <p:nvCxnSpPr>
            <p:cNvPr id="64" name="Straight Arrow Connector 63"/>
            <p:cNvCxnSpPr>
              <a:stCxn id="62" idx="0"/>
            </p:cNvCxnSpPr>
            <p:nvPr/>
          </p:nvCxnSpPr>
          <p:spPr>
            <a:xfrm flipV="1">
              <a:off x="1000100" y="1961334"/>
              <a:ext cx="285752" cy="3171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1451391" y="2867034"/>
              <a:ext cx="571504" cy="252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 b="1" baseline="-25000" dirty="0"/>
            </a:p>
          </p:txBody>
        </p:sp>
        <p:cxnSp>
          <p:nvCxnSpPr>
            <p:cNvPr id="67" name="Straight Arrow Connector 66"/>
            <p:cNvCxnSpPr>
              <a:stCxn id="30" idx="0"/>
              <a:endCxn id="66" idx="2"/>
            </p:cNvCxnSpPr>
            <p:nvPr/>
          </p:nvCxnSpPr>
          <p:spPr>
            <a:xfrm flipV="1">
              <a:off x="1730495" y="3119034"/>
              <a:ext cx="6648" cy="2337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endCxn id="81" idx="2"/>
            </p:cNvCxnSpPr>
            <p:nvPr/>
          </p:nvCxnSpPr>
          <p:spPr>
            <a:xfrm flipH="1" flipV="1">
              <a:off x="1466848" y="1961334"/>
              <a:ext cx="266971" cy="3955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1181096" y="1709334"/>
              <a:ext cx="571504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dirty="0" smtClean="0"/>
                <a:t>and</a:t>
              </a:r>
              <a:endParaRPr lang="en-US" sz="1500" b="1" dirty="0"/>
            </a:p>
          </p:txBody>
        </p:sp>
        <p:cxnSp>
          <p:nvCxnSpPr>
            <p:cNvPr id="92" name="Straight Arrow Connector 91"/>
            <p:cNvCxnSpPr>
              <a:stCxn id="81" idx="0"/>
            </p:cNvCxnSpPr>
            <p:nvPr/>
          </p:nvCxnSpPr>
          <p:spPr>
            <a:xfrm flipV="1">
              <a:off x="1466848" y="1430935"/>
              <a:ext cx="0" cy="27839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334474" y="3399186"/>
              <a:ext cx="571504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dirty="0" smtClean="0"/>
                <a:t>and</a:t>
              </a:r>
              <a:endParaRPr lang="en-US" sz="1500" b="1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045029" y="1146452"/>
              <a:ext cx="812724" cy="2570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output</a:t>
              </a:r>
              <a:endParaRPr lang="en-US" sz="1500" b="1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466848" y="2355456"/>
              <a:ext cx="571504" cy="252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dirty="0" smtClean="0"/>
                <a:t>neg</a:t>
              </a:r>
              <a:endParaRPr lang="en-US" sz="1500" b="1" dirty="0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3733799" y="753238"/>
            <a:ext cx="5216079" cy="4428362"/>
            <a:chOff x="3733799" y="790493"/>
            <a:chExt cx="5216079" cy="4428362"/>
          </a:xfrm>
        </p:grpSpPr>
        <p:sp>
          <p:nvSpPr>
            <p:cNvPr id="24" name="Rectangle 23"/>
            <p:cNvSpPr/>
            <p:nvPr/>
          </p:nvSpPr>
          <p:spPr>
            <a:xfrm>
              <a:off x="3733799" y="1252134"/>
              <a:ext cx="5216079" cy="345545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Arrow Connector 57"/>
            <p:cNvCxnSpPr>
              <a:endCxn id="147" idx="3"/>
            </p:cNvCxnSpPr>
            <p:nvPr/>
          </p:nvCxnSpPr>
          <p:spPr>
            <a:xfrm flipH="1" flipV="1">
              <a:off x="7521497" y="4063287"/>
              <a:ext cx="607974" cy="317401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147" idx="1"/>
            </p:cNvCxnSpPr>
            <p:nvPr/>
          </p:nvCxnSpPr>
          <p:spPr>
            <a:xfrm flipV="1">
              <a:off x="6155370" y="4063287"/>
              <a:ext cx="526288" cy="310775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>
            <a:xfrm>
              <a:off x="4038300" y="4293254"/>
              <a:ext cx="857257" cy="251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(L,R)</a:t>
              </a:r>
              <a:endParaRPr lang="en-US" sz="1500" b="1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457731" y="4276895"/>
              <a:ext cx="929091" cy="251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(L’,R’)</a:t>
              </a:r>
              <a:endParaRPr lang="en-US" sz="1500" b="1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36108" y="4267765"/>
              <a:ext cx="935809" cy="2520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(L’’,R’’)</a:t>
              </a:r>
              <a:endParaRPr lang="en-US" sz="1500" b="1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575028" y="3649186"/>
              <a:ext cx="839839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u="sng" dirty="0" smtClean="0"/>
                <a:t>and</a:t>
              </a:r>
              <a:endParaRPr lang="en-US" sz="1500" b="1" u="sng" dirty="0"/>
            </a:p>
          </p:txBody>
        </p:sp>
        <p:cxnSp>
          <p:nvCxnSpPr>
            <p:cNvPr id="79" name="Straight Arrow Connector 78"/>
            <p:cNvCxnSpPr>
              <a:stCxn id="74" idx="0"/>
            </p:cNvCxnSpPr>
            <p:nvPr/>
          </p:nvCxnSpPr>
          <p:spPr>
            <a:xfrm flipV="1">
              <a:off x="4466929" y="3901186"/>
              <a:ext cx="313388" cy="392068"/>
            </a:xfrm>
            <a:prstGeom prst="straightConnector1">
              <a:avLst/>
            </a:prstGeom>
            <a:ln w="444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8" idx="0"/>
            </p:cNvCxnSpPr>
            <p:nvPr/>
          </p:nvCxnSpPr>
          <p:spPr>
            <a:xfrm flipH="1" flipV="1">
              <a:off x="4994947" y="3078934"/>
              <a:ext cx="1" cy="57025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4175684" y="2742580"/>
              <a:ext cx="1811662" cy="3363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(L,R) </a:t>
              </a:r>
              <a:r>
                <a:rPr lang="en-US" sz="1500" b="1" dirty="0" err="1" smtClean="0"/>
                <a:t>s.t.</a:t>
              </a:r>
              <a:r>
                <a:rPr lang="en-US" sz="1500" b="1" dirty="0" smtClean="0"/>
                <a:t> &lt;L,R&gt;=</a:t>
              </a:r>
              <a:r>
                <a:rPr lang="en-US" sz="1500" b="1" dirty="0" err="1" smtClean="0"/>
                <a:t>a</a:t>
              </a:r>
              <a:r>
                <a:rPr lang="en-US" sz="1500" b="1" dirty="0" err="1" smtClean="0">
                  <a:latin typeface="ＭＳ ゴシック"/>
                  <a:ea typeface="ＭＳ ゴシック"/>
                  <a:cs typeface="ＭＳ ゴシック"/>
                </a:rPr>
                <a:t>∧</a:t>
              </a:r>
              <a:r>
                <a:rPr lang="en-US" sz="1500" b="1" dirty="0" err="1" smtClean="0"/>
                <a:t>S</a:t>
              </a:r>
              <a:endParaRPr lang="en-US" sz="1500" b="1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286741" y="3276600"/>
              <a:ext cx="1850192" cy="3538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(L,R) </a:t>
              </a:r>
              <a:r>
                <a:rPr lang="en-US" sz="1500" b="1" dirty="0" err="1" smtClean="0"/>
                <a:t>s.t.</a:t>
              </a:r>
              <a:r>
                <a:rPr lang="en-US" sz="1500" b="1" dirty="0" smtClean="0"/>
                <a:t> &lt;L,R&gt;=S</a:t>
              </a:r>
              <a:r>
                <a:rPr lang="en-US" sz="1500" b="1" dirty="0" smtClean="0">
                  <a:latin typeface="ＭＳ ゴシック"/>
                  <a:ea typeface="ＭＳ ゴシック"/>
                  <a:cs typeface="ＭＳ ゴシック"/>
                </a:rPr>
                <a:t>∧</a:t>
              </a:r>
              <a:r>
                <a:rPr lang="en-US" sz="1500" b="1" dirty="0" smtClean="0"/>
                <a:t>S’</a:t>
              </a:r>
              <a:endParaRPr lang="en-US" sz="1500" b="1" dirty="0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rot="5400000" flipH="1" flipV="1">
              <a:off x="6068128" y="1587701"/>
              <a:ext cx="279804" cy="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rapezoid 87"/>
            <p:cNvSpPr/>
            <p:nvPr/>
          </p:nvSpPr>
          <p:spPr>
            <a:xfrm>
              <a:off x="5738954" y="1099734"/>
              <a:ext cx="991606" cy="357600"/>
            </a:xfrm>
            <a:prstGeom prst="trapezoid">
              <a:avLst>
                <a:gd name="adj" fmla="val 6162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Dec</a:t>
              </a:r>
            </a:p>
          </p:txBody>
        </p:sp>
        <p:sp>
          <p:nvSpPr>
            <p:cNvPr id="94" name="Trapezoid 93"/>
            <p:cNvSpPr/>
            <p:nvPr/>
          </p:nvSpPr>
          <p:spPr>
            <a:xfrm rot="10800000">
              <a:off x="4028568" y="4572000"/>
              <a:ext cx="924432" cy="371824"/>
            </a:xfrm>
            <a:prstGeom prst="trapezoid">
              <a:avLst>
                <a:gd name="adj" fmla="val 6162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231449" y="4584090"/>
              <a:ext cx="51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Enc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340995" y="4849523"/>
              <a:ext cx="2986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/>
                <a:t>a</a:t>
              </a:r>
              <a:endParaRPr lang="en-US" b="1" baseline="-250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355768" y="4209101"/>
              <a:ext cx="2936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/>
                <a:t>S</a:t>
              </a:r>
              <a:endParaRPr lang="en-US" b="1" baseline="-2500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524692" y="4189287"/>
              <a:ext cx="3481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/>
                <a:t>S’</a:t>
              </a:r>
              <a:endParaRPr lang="en-US" b="1" baseline="-250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15154" y="790493"/>
              <a:ext cx="8404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/>
                <a:t>output</a:t>
              </a:r>
              <a:endParaRPr lang="en-US" b="1" dirty="0"/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rot="5400000" flipH="1" flipV="1">
              <a:off x="6068128" y="2044901"/>
              <a:ext cx="279804" cy="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Rectangle 146"/>
            <p:cNvSpPr/>
            <p:nvPr/>
          </p:nvSpPr>
          <p:spPr>
            <a:xfrm>
              <a:off x="6681658" y="3937287"/>
              <a:ext cx="839839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u="sng" dirty="0" smtClean="0"/>
                <a:t>and</a:t>
              </a:r>
              <a:endParaRPr lang="en-US" sz="1500" b="1" u="sng" dirty="0"/>
            </a:p>
          </p:txBody>
        </p:sp>
        <p:cxnSp>
          <p:nvCxnSpPr>
            <p:cNvPr id="148" name="Straight Arrow Connector 147"/>
            <p:cNvCxnSpPr>
              <a:stCxn id="147" idx="0"/>
            </p:cNvCxnSpPr>
            <p:nvPr/>
          </p:nvCxnSpPr>
          <p:spPr>
            <a:xfrm flipH="1" flipV="1">
              <a:off x="7101577" y="3642896"/>
              <a:ext cx="1" cy="294391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5695105" y="1635825"/>
              <a:ext cx="1035454" cy="2601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/>
                <a:t>(L,R)</a:t>
              </a:r>
              <a:endParaRPr lang="en-US" sz="1500" b="1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71380" y="2133600"/>
              <a:ext cx="839839" cy="25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u="sng" dirty="0" smtClean="0"/>
                <a:t>and</a:t>
              </a:r>
              <a:endParaRPr lang="en-US" sz="1500" b="1" u="sng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V="1">
              <a:off x="7211837" y="3075296"/>
              <a:ext cx="0" cy="182304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83" idx="0"/>
              <a:endCxn id="105" idx="1"/>
            </p:cNvCxnSpPr>
            <p:nvPr/>
          </p:nvCxnSpPr>
          <p:spPr>
            <a:xfrm flipV="1">
              <a:off x="5081515" y="2259600"/>
              <a:ext cx="689865" cy="48298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6944690" y="2819400"/>
              <a:ext cx="571504" cy="252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1500" b="1" u="sng" dirty="0" smtClean="0"/>
                <a:t>neg</a:t>
              </a:r>
              <a:endParaRPr lang="en-US" sz="1500" b="1" u="sng" dirty="0"/>
            </a:p>
          </p:txBody>
        </p:sp>
        <p:cxnSp>
          <p:nvCxnSpPr>
            <p:cNvPr id="172" name="Straight Arrow Connector 171"/>
            <p:cNvCxnSpPr>
              <a:stCxn id="43" idx="0"/>
              <a:endCxn id="105" idx="3"/>
            </p:cNvCxnSpPr>
            <p:nvPr/>
          </p:nvCxnSpPr>
          <p:spPr>
            <a:xfrm flipH="1" flipV="1">
              <a:off x="6611219" y="2259600"/>
              <a:ext cx="619223" cy="5598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75" idx="0"/>
              <a:endCxn id="78" idx="2"/>
            </p:cNvCxnSpPr>
            <p:nvPr/>
          </p:nvCxnSpPr>
          <p:spPr>
            <a:xfrm flipH="1" flipV="1">
              <a:off x="4994948" y="3901186"/>
              <a:ext cx="927329" cy="37570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/>
          <p:cNvGrpSpPr/>
          <p:nvPr/>
        </p:nvGrpSpPr>
        <p:grpSpPr>
          <a:xfrm>
            <a:off x="2277792" y="1919348"/>
            <a:ext cx="1913208" cy="988798"/>
            <a:chOff x="2255104" y="1956603"/>
            <a:chExt cx="1913208" cy="988798"/>
          </a:xfrm>
        </p:grpSpPr>
        <p:sp>
          <p:nvSpPr>
            <p:cNvPr id="219" name="Right Arrow 218"/>
            <p:cNvSpPr/>
            <p:nvPr/>
          </p:nvSpPr>
          <p:spPr bwMode="auto">
            <a:xfrm>
              <a:off x="2255104" y="2151308"/>
              <a:ext cx="1913208" cy="668092"/>
            </a:xfrm>
            <a:prstGeom prst="rightArrow">
              <a:avLst>
                <a:gd name="adj1" fmla="val 42300"/>
                <a:gd name="adj2" fmla="val 50000"/>
              </a:avLst>
            </a:prstGeom>
            <a:gradFill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0794" tIns="50397" rIns="100794" bIns="50397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400" dirty="0" smtClean="0"/>
            </a:p>
          </p:txBody>
        </p:sp>
        <p:pic>
          <p:nvPicPr>
            <p:cNvPr id="220" name="Picture 21" descr="C:\Documents and Settings\Sebastian\Local Settings\Temporary Internet Files\Content.IE5\FLZVDQ11\MCj0432614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0800" y="1956603"/>
              <a:ext cx="1066799" cy="988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8" name="Picture 7" descr="PL412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41554" y="935439"/>
            <a:ext cx="608558" cy="529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9" name="Group 108"/>
          <p:cNvGrpSpPr/>
          <p:nvPr/>
        </p:nvGrpSpPr>
        <p:grpSpPr>
          <a:xfrm>
            <a:off x="3637819" y="907197"/>
            <a:ext cx="671030" cy="543252"/>
            <a:chOff x="275616" y="3235400"/>
            <a:chExt cx="671030" cy="543252"/>
          </a:xfrm>
        </p:grpSpPr>
        <p:pic>
          <p:nvPicPr>
            <p:cNvPr id="110" name="Picture 4" descr="PL416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5616" y="3235400"/>
              <a:ext cx="671030" cy="543252"/>
            </a:xfrm>
            <a:prstGeom prst="rect">
              <a:avLst/>
            </a:prstGeom>
            <a:noFill/>
          </p:spPr>
        </p:pic>
        <p:pic>
          <p:nvPicPr>
            <p:cNvPr id="111" name="Picture 7" descr="PL412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6724" y="3249146"/>
              <a:ext cx="608558" cy="52950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2" name="Picture 4" descr="PL416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4799" y="3256439"/>
              <a:ext cx="590483" cy="522211"/>
            </a:xfrm>
            <a:prstGeom prst="rect">
              <a:avLst/>
            </a:prstGeom>
            <a:noFill/>
          </p:spPr>
        </p:pic>
      </p:grpSp>
      <p:sp>
        <p:nvSpPr>
          <p:cNvPr id="96" name="TextBox 3"/>
          <p:cNvSpPr txBox="1"/>
          <p:nvPr/>
        </p:nvSpPr>
        <p:spPr>
          <a:xfrm>
            <a:off x="175088" y="5638800"/>
            <a:ext cx="8697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2. Gates are replaced by protocols working on IP masking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3"/>
          <p:cNvSpPr txBox="1"/>
          <p:nvPr/>
        </p:nvSpPr>
        <p:spPr>
          <a:xfrm>
            <a:off x="152400" y="6096000"/>
            <a:ext cx="8697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Most difficult: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protocol to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compute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AND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96" grpId="0"/>
      <p:bldP spid="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 bwMode="auto">
          <a:xfrm flipV="1">
            <a:off x="4846305" y="5222017"/>
            <a:ext cx="908030" cy="433566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9" name="Straight Connector 38"/>
          <p:cNvCxnSpPr>
            <a:endCxn id="62" idx="2"/>
          </p:cNvCxnSpPr>
          <p:nvPr/>
        </p:nvCxnSpPr>
        <p:spPr bwMode="auto">
          <a:xfrm flipH="1" flipV="1">
            <a:off x="3526220" y="5276854"/>
            <a:ext cx="702882" cy="394958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TextBox 3"/>
          <p:cNvSpPr txBox="1"/>
          <p:nvPr/>
        </p:nvSpPr>
        <p:spPr>
          <a:xfrm>
            <a:off x="304799" y="76200"/>
            <a:ext cx="8473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Outline: MULT operation…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2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88374" y="6492875"/>
            <a:ext cx="555625" cy="365125"/>
          </a:xfrm>
        </p:spPr>
        <p:txBody>
          <a:bodyPr/>
          <a:lstStyle/>
          <a:p>
            <a:fld id="{5E4B7D7B-2D66-4A57-AA1A-26EE00A1B242}" type="slidenum">
              <a:rPr lang="he-IL" smtClean="0"/>
              <a:pPr/>
              <a:t>23</a:t>
            </a:fld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81000" y="914400"/>
            <a:ext cx="871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Input: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encoding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(L,R)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L’,R’)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</a:t>
            </a:r>
            <a:r>
              <a:rPr lang="en-US" sz="2800" b="1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ＭＳ ゴシック"/>
                <a:cs typeface="Arial" pitchFamily="34" charset="0"/>
              </a:rPr>
              <a:t>S’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2303" y="5857220"/>
            <a:ext cx="8386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Notice: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L,L’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R,R’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each hold by one player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Wingdings"/>
                <a:cs typeface="Arial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324255" y="3173018"/>
            <a:ext cx="3257145" cy="2293022"/>
          </a:xfrm>
          <a:prstGeom prst="wedgeRoundRectCallout">
            <a:avLst>
              <a:gd name="adj1" fmla="val 43763"/>
              <a:gd name="adj2" fmla="val -350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88429" y="2769793"/>
            <a:ext cx="872359" cy="3632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092188" y="4170640"/>
            <a:ext cx="964520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275616" y="2951440"/>
            <a:ext cx="671030" cy="543252"/>
            <a:chOff x="275616" y="3235400"/>
            <a:chExt cx="671030" cy="543252"/>
          </a:xfrm>
        </p:grpSpPr>
        <p:pic>
          <p:nvPicPr>
            <p:cNvPr id="54" name="Picture 4" descr="PL416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5616" y="3235400"/>
              <a:ext cx="671030" cy="543252"/>
            </a:xfrm>
            <a:prstGeom prst="rect">
              <a:avLst/>
            </a:prstGeom>
            <a:noFill/>
          </p:spPr>
        </p:pic>
        <p:pic>
          <p:nvPicPr>
            <p:cNvPr id="55" name="Picture 7" descr="PL412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6724" y="3249146"/>
              <a:ext cx="608558" cy="52950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6" name="Picture 4" descr="PL416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799" y="3256439"/>
              <a:ext cx="590483" cy="522211"/>
            </a:xfrm>
            <a:prstGeom prst="rect">
              <a:avLst/>
            </a:prstGeom>
            <a:noFill/>
          </p:spPr>
        </p:pic>
      </p:grpSp>
      <p:sp>
        <p:nvSpPr>
          <p:cNvPr id="58" name="Rectangle 57"/>
          <p:cNvSpPr/>
          <p:nvPr/>
        </p:nvSpPr>
        <p:spPr>
          <a:xfrm>
            <a:off x="2133600" y="2783539"/>
            <a:ext cx="872359" cy="3632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" name="Rounded Rectangular Callout 60"/>
          <p:cNvSpPr/>
          <p:nvPr/>
        </p:nvSpPr>
        <p:spPr>
          <a:xfrm>
            <a:off x="5562600" y="3173018"/>
            <a:ext cx="3215807" cy="2293022"/>
          </a:xfrm>
          <a:prstGeom prst="wedgeRoundRectCallout">
            <a:avLst>
              <a:gd name="adj1" fmla="val 43763"/>
              <a:gd name="adj2" fmla="val -350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41151" y="2755415"/>
            <a:ext cx="872359" cy="3632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096000" y="2769792"/>
            <a:ext cx="872359" cy="3632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R’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" name="Picture 7" descr="PL41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0642" y="2972479"/>
            <a:ext cx="608558" cy="529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2" name="Rectangle 61"/>
          <p:cNvSpPr/>
          <p:nvPr/>
        </p:nvSpPr>
        <p:spPr>
          <a:xfrm>
            <a:off x="3090040" y="4913561"/>
            <a:ext cx="872359" cy="3632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L’’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181600" y="4858724"/>
            <a:ext cx="872359" cy="3632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R’’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092188" y="4478951"/>
            <a:ext cx="964520" cy="0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5056708" y="2980756"/>
            <a:ext cx="908030" cy="0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Straight Connector 23"/>
          <p:cNvCxnSpPr/>
          <p:nvPr/>
        </p:nvCxnSpPr>
        <p:spPr bwMode="auto">
          <a:xfrm flipH="1" flipV="1">
            <a:off x="3090040" y="2951438"/>
            <a:ext cx="872359" cy="2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" name="TextBox 3"/>
          <p:cNvSpPr txBox="1"/>
          <p:nvPr/>
        </p:nvSpPr>
        <p:spPr>
          <a:xfrm>
            <a:off x="4351144" y="2697764"/>
            <a:ext cx="60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S’</a:t>
            </a:r>
            <a:endParaRPr lang="en-US" sz="2800" baseline="30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1752600" y="2315527"/>
            <a:ext cx="2339588" cy="382237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3" name="Straight Connector 32"/>
          <p:cNvCxnSpPr/>
          <p:nvPr/>
        </p:nvCxnSpPr>
        <p:spPr bwMode="auto">
          <a:xfrm flipH="1" flipV="1">
            <a:off x="4953000" y="2315527"/>
            <a:ext cx="2438402" cy="382239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" name="TextBox 3"/>
          <p:cNvSpPr txBox="1"/>
          <p:nvPr/>
        </p:nvSpPr>
        <p:spPr>
          <a:xfrm>
            <a:off x="4351144" y="2057400"/>
            <a:ext cx="60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endParaRPr lang="en-US" sz="28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"/>
          <p:cNvSpPr txBox="1"/>
          <p:nvPr/>
        </p:nvSpPr>
        <p:spPr>
          <a:xfrm>
            <a:off x="4305300" y="5410200"/>
            <a:ext cx="72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S’’</a:t>
            </a:r>
            <a:endParaRPr lang="en-US" sz="28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145798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Output: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securely compute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encoding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(L’’,R’’)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ＭＳ ゴシック"/>
                <a:ea typeface="ＭＳ ゴシック"/>
                <a:cs typeface="ＭＳ ゴシック"/>
              </a:rPr>
              <a:t>*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ＭＳ ゴシック"/>
                <a:cs typeface="Arial" pitchFamily="34" charset="0"/>
              </a:rPr>
              <a:t>S’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2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2" grpId="0" animBg="1"/>
      <p:bldP spid="63" grpId="0" animBg="1"/>
      <p:bldP spid="40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An observation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2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88374" y="6492875"/>
            <a:ext cx="555625" cy="365125"/>
          </a:xfrm>
        </p:spPr>
        <p:txBody>
          <a:bodyPr/>
          <a:lstStyle/>
          <a:p>
            <a:fld id="{5E4B7D7B-2D66-4A57-AA1A-26EE00A1B242}" type="slidenum">
              <a:rPr lang="he-IL" smtClean="0"/>
              <a:pPr/>
              <a:t>24</a:t>
            </a:fld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43543"/>
              </p:ext>
            </p:extLst>
          </p:nvPr>
        </p:nvGraphicFramePr>
        <p:xfrm>
          <a:off x="990600" y="3487731"/>
          <a:ext cx="2209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 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022686"/>
              </p:ext>
            </p:extLst>
          </p:nvPr>
        </p:nvGraphicFramePr>
        <p:xfrm>
          <a:off x="6096000" y="3358827"/>
          <a:ext cx="2209800" cy="1407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37524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3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3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3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613317"/>
              </p:ext>
            </p:extLst>
          </p:nvPr>
        </p:nvGraphicFramePr>
        <p:xfrm>
          <a:off x="3962400" y="2479351"/>
          <a:ext cx="5524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893570"/>
              </p:ext>
            </p:extLst>
          </p:nvPr>
        </p:nvGraphicFramePr>
        <p:xfrm>
          <a:off x="3962400" y="3534721"/>
          <a:ext cx="5524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30601"/>
              </p:ext>
            </p:extLst>
          </p:nvPr>
        </p:nvGraphicFramePr>
        <p:xfrm>
          <a:off x="3962400" y="4630731"/>
          <a:ext cx="5524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581129"/>
              </p:ext>
            </p:extLst>
          </p:nvPr>
        </p:nvGraphicFramePr>
        <p:xfrm>
          <a:off x="4876800" y="2479351"/>
          <a:ext cx="552450" cy="91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</a:tblGrid>
              <a:tr h="246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699535"/>
              </p:ext>
            </p:extLst>
          </p:nvPr>
        </p:nvGraphicFramePr>
        <p:xfrm>
          <a:off x="4876800" y="3534720"/>
          <a:ext cx="552450" cy="92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</a:tblGrid>
              <a:tr h="2578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8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4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225180"/>
              </p:ext>
            </p:extLst>
          </p:nvPr>
        </p:nvGraphicFramePr>
        <p:xfrm>
          <a:off x="4876800" y="4630731"/>
          <a:ext cx="552450" cy="91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2" name="Trapezoid 31"/>
          <p:cNvSpPr/>
          <p:nvPr/>
        </p:nvSpPr>
        <p:spPr>
          <a:xfrm rot="16200000">
            <a:off x="2062873" y="3770061"/>
            <a:ext cx="3166112" cy="584692"/>
          </a:xfrm>
          <a:prstGeom prst="trapezoid">
            <a:avLst>
              <a:gd name="adj" fmla="val 1058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5400000">
            <a:off x="4117643" y="3796037"/>
            <a:ext cx="3166112" cy="532741"/>
          </a:xfrm>
          <a:prstGeom prst="trapezoid">
            <a:avLst>
              <a:gd name="adj" fmla="val 1058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909154">
            <a:off x="3075895" y="2294684"/>
            <a:ext cx="55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:=</a:t>
            </a:r>
          </a:p>
        </p:txBody>
      </p:sp>
      <p:sp>
        <p:nvSpPr>
          <p:cNvPr id="35" name="TextBox 34"/>
          <p:cNvSpPr txBox="1"/>
          <p:nvPr/>
        </p:nvSpPr>
        <p:spPr>
          <a:xfrm rot="19801148">
            <a:off x="5694625" y="2294685"/>
            <a:ext cx="54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=: B</a:t>
            </a:r>
          </a:p>
        </p:txBody>
      </p:sp>
      <p:sp>
        <p:nvSpPr>
          <p:cNvPr id="2" name="Right Brace 1"/>
          <p:cNvSpPr/>
          <p:nvPr/>
        </p:nvSpPr>
        <p:spPr>
          <a:xfrm rot="16200000">
            <a:off x="2152650" y="2439981"/>
            <a:ext cx="419100" cy="1676400"/>
          </a:xfrm>
          <a:prstGeom prst="rightBrace">
            <a:avLst>
              <a:gd name="adj1" fmla="val 2787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46046" y="2458555"/>
            <a:ext cx="671030" cy="543252"/>
            <a:chOff x="275616" y="3235400"/>
            <a:chExt cx="671030" cy="543252"/>
          </a:xfrm>
        </p:grpSpPr>
        <p:pic>
          <p:nvPicPr>
            <p:cNvPr id="38" name="Picture 4" descr="PL416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5616" y="3235400"/>
              <a:ext cx="671030" cy="543252"/>
            </a:xfrm>
            <a:prstGeom prst="rect">
              <a:avLst/>
            </a:prstGeom>
            <a:noFill/>
          </p:spPr>
        </p:pic>
        <p:pic>
          <p:nvPicPr>
            <p:cNvPr id="39" name="Picture 7" descr="PL412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6724" y="3249146"/>
              <a:ext cx="608558" cy="52950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0" name="Picture 4" descr="PL416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799" y="3256439"/>
              <a:ext cx="590483" cy="522211"/>
            </a:xfrm>
            <a:prstGeom prst="rect">
              <a:avLst/>
            </a:prstGeom>
            <a:noFill/>
          </p:spPr>
        </p:pic>
      </p:grpSp>
      <p:pic>
        <p:nvPicPr>
          <p:cNvPr id="41" name="Picture 7" descr="PL41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4096" y="2458555"/>
            <a:ext cx="608558" cy="529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Right Brace 41"/>
          <p:cNvSpPr/>
          <p:nvPr/>
        </p:nvSpPr>
        <p:spPr>
          <a:xfrm rot="10800000">
            <a:off x="647699" y="3792531"/>
            <a:ext cx="419100" cy="914400"/>
          </a:xfrm>
          <a:prstGeom prst="rightBrace">
            <a:avLst>
              <a:gd name="adj1" fmla="val 2787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32150" y="273739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5249" y="4038231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29978" y="3750380"/>
            <a:ext cx="586370" cy="95655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54856" y="2709209"/>
            <a:ext cx="451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*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3938275" y="2390243"/>
            <a:ext cx="1496053" cy="10646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454856" y="3769411"/>
            <a:ext cx="451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*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454856" y="4802080"/>
            <a:ext cx="451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*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52054" y="3805112"/>
            <a:ext cx="1666828" cy="1078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78276" y="3751640"/>
            <a:ext cx="1666828" cy="1078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Brace 60"/>
          <p:cNvSpPr/>
          <p:nvPr/>
        </p:nvSpPr>
        <p:spPr>
          <a:xfrm rot="16200000">
            <a:off x="6706926" y="2306405"/>
            <a:ext cx="419100" cy="1676400"/>
          </a:xfrm>
          <a:prstGeom prst="rightBrace">
            <a:avLst>
              <a:gd name="adj1" fmla="val 2787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786426" y="2603823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3" name="Right Brace 62"/>
          <p:cNvSpPr/>
          <p:nvPr/>
        </p:nvSpPr>
        <p:spPr>
          <a:xfrm>
            <a:off x="8296440" y="3754988"/>
            <a:ext cx="419100" cy="1019796"/>
          </a:xfrm>
          <a:prstGeom prst="rightBrace">
            <a:avLst>
              <a:gd name="adj1" fmla="val 2787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679276" y="408022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00400" y="5816025"/>
            <a:ext cx="5104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&lt;A,B&gt; </a:t>
            </a:r>
            <a:r>
              <a:rPr lang="en-US" sz="3200" b="1" dirty="0">
                <a:solidFill>
                  <a:srgbClr val="FF0000"/>
                </a:solidFill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&lt;L,R&gt; * </a:t>
            </a:r>
            <a:r>
              <a:rPr lang="en-US" sz="3200" b="1" dirty="0">
                <a:solidFill>
                  <a:srgbClr val="FF0000"/>
                </a:solidFill>
              </a:rPr>
              <a:t>&lt;</a:t>
            </a:r>
            <a:r>
              <a:rPr lang="en-US" sz="3200" b="1" dirty="0" smtClean="0">
                <a:solidFill>
                  <a:srgbClr val="FF0000"/>
                </a:solidFill>
              </a:rPr>
              <a:t>L’,R’&gt; = S*S’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4800" y="5863162"/>
            <a:ext cx="3734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Easy calculation: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88429" y="1758609"/>
            <a:ext cx="872359" cy="3632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133600" y="1772355"/>
            <a:ext cx="872359" cy="3632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141151" y="1744231"/>
            <a:ext cx="872359" cy="3632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096000" y="1758608"/>
            <a:ext cx="872359" cy="3632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R’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5056708" y="1969572"/>
            <a:ext cx="908030" cy="0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8" name="Straight Connector 77"/>
          <p:cNvCxnSpPr/>
          <p:nvPr/>
        </p:nvCxnSpPr>
        <p:spPr bwMode="auto">
          <a:xfrm flipH="1" flipV="1">
            <a:off x="3090040" y="1940254"/>
            <a:ext cx="872359" cy="2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9" name="TextBox 3"/>
          <p:cNvSpPr txBox="1"/>
          <p:nvPr/>
        </p:nvSpPr>
        <p:spPr>
          <a:xfrm>
            <a:off x="4351144" y="1686580"/>
            <a:ext cx="60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S’</a:t>
            </a:r>
            <a:endParaRPr lang="en-US" sz="2800" baseline="30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 flipH="1">
            <a:off x="1752600" y="1304343"/>
            <a:ext cx="2339588" cy="382237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Straight Connector 80"/>
          <p:cNvCxnSpPr/>
          <p:nvPr/>
        </p:nvCxnSpPr>
        <p:spPr bwMode="auto">
          <a:xfrm flipH="1" flipV="1">
            <a:off x="4953000" y="1304343"/>
            <a:ext cx="2438402" cy="382239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2" name="TextBox 3"/>
          <p:cNvSpPr txBox="1"/>
          <p:nvPr/>
        </p:nvSpPr>
        <p:spPr>
          <a:xfrm>
            <a:off x="4351144" y="1046216"/>
            <a:ext cx="60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endParaRPr lang="en-US" sz="2800" baseline="30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2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5" grpId="0"/>
      <p:bldP spid="52" grpId="0" animBg="1"/>
      <p:bldP spid="52" grpId="1" animBg="1"/>
      <p:bldP spid="3" grpId="0"/>
      <p:bldP spid="65" grpId="0" animBg="1"/>
      <p:bldP spid="65" grpId="1" animBg="1"/>
      <p:bldP spid="45" grpId="0"/>
      <p:bldP spid="46" grpId="0"/>
      <p:bldP spid="7" grpId="0" animBg="1"/>
      <p:bldP spid="54" grpId="0" animBg="1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799" y="76200"/>
            <a:ext cx="8473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F7F7F"/>
                </a:solidFill>
                <a:latin typeface="Arial Rounded MT Bold"/>
                <a:cs typeface="Arial Rounded MT Bold"/>
              </a:rPr>
              <a:t>Outline: </a:t>
            </a:r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MULT operation…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2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88374" y="6492875"/>
            <a:ext cx="555625" cy="365125"/>
          </a:xfrm>
        </p:spPr>
        <p:txBody>
          <a:bodyPr/>
          <a:lstStyle/>
          <a:p>
            <a:fld id="{5E4B7D7B-2D66-4A57-AA1A-26EE00A1B242}" type="slidenum">
              <a:rPr lang="he-IL" smtClean="0"/>
              <a:pPr/>
              <a:t>25</a:t>
            </a:fld>
            <a:endParaRPr lang="en-US" dirty="0"/>
          </a:p>
        </p:txBody>
      </p:sp>
      <p:sp>
        <p:nvSpPr>
          <p:cNvPr id="46" name="Rounded Rectangular Callout 45"/>
          <p:cNvSpPr/>
          <p:nvPr/>
        </p:nvSpPr>
        <p:spPr>
          <a:xfrm>
            <a:off x="324255" y="1516978"/>
            <a:ext cx="3409545" cy="3055022"/>
          </a:xfrm>
          <a:prstGeom prst="wedgeRoundRectCallout">
            <a:avLst>
              <a:gd name="adj1" fmla="val 43763"/>
              <a:gd name="adj2" fmla="val -350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048000" y="2462156"/>
            <a:ext cx="470747" cy="3607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l" defTabSz="828675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sz="1800" b="1" baseline="-25000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746894" y="3120689"/>
            <a:ext cx="1587106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275616" y="1295400"/>
            <a:ext cx="671030" cy="543252"/>
            <a:chOff x="275616" y="3235400"/>
            <a:chExt cx="671030" cy="543252"/>
          </a:xfrm>
        </p:grpSpPr>
        <p:pic>
          <p:nvPicPr>
            <p:cNvPr id="54" name="Picture 4" descr="PL416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5616" y="3235400"/>
              <a:ext cx="671030" cy="543252"/>
            </a:xfrm>
            <a:prstGeom prst="rect">
              <a:avLst/>
            </a:prstGeom>
            <a:noFill/>
          </p:spPr>
        </p:pic>
        <p:pic>
          <p:nvPicPr>
            <p:cNvPr id="55" name="Picture 7" descr="PL412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6724" y="3249146"/>
              <a:ext cx="608558" cy="52950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6" name="Picture 4" descr="PL416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799" y="3256439"/>
              <a:ext cx="590483" cy="522211"/>
            </a:xfrm>
            <a:prstGeom prst="rect">
              <a:avLst/>
            </a:prstGeom>
            <a:noFill/>
          </p:spPr>
        </p:pic>
      </p:grpSp>
      <p:sp>
        <p:nvSpPr>
          <p:cNvPr id="61" name="Rounded Rectangular Callout 60"/>
          <p:cNvSpPr/>
          <p:nvPr/>
        </p:nvSpPr>
        <p:spPr>
          <a:xfrm>
            <a:off x="5334000" y="1516978"/>
            <a:ext cx="3444407" cy="3055022"/>
          </a:xfrm>
          <a:prstGeom prst="wedgeRoundRectCallout">
            <a:avLst>
              <a:gd name="adj1" fmla="val 43763"/>
              <a:gd name="adj2" fmla="val -350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baseline="-25000" dirty="0">
              <a:solidFill>
                <a:schemeClr val="tx1"/>
              </a:solidFill>
            </a:endParaRPr>
          </a:p>
        </p:txBody>
      </p:sp>
      <p:pic>
        <p:nvPicPr>
          <p:cNvPr id="51" name="Picture 7" descr="PL41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0642" y="1316439"/>
            <a:ext cx="608558" cy="529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2" name="Rectangle 61"/>
          <p:cNvSpPr/>
          <p:nvPr/>
        </p:nvSpPr>
        <p:spPr>
          <a:xfrm>
            <a:off x="3090040" y="3980107"/>
            <a:ext cx="872359" cy="3632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L’’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204316" y="1102704"/>
            <a:ext cx="872359" cy="3632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990079" y="1548138"/>
            <a:ext cx="2210321" cy="3607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l" defTabSz="828675"/>
            <a:r>
              <a:rPr lang="en-US" sz="1800" dirty="0" smtClean="0">
                <a:solidFill>
                  <a:srgbClr val="000000"/>
                </a:solidFill>
              </a:rPr>
              <a:t>Computes locally: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746894" y="3733800"/>
            <a:ext cx="1587106" cy="0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562079" y="1548138"/>
            <a:ext cx="2210321" cy="3607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l" defTabSz="828675"/>
            <a:r>
              <a:rPr lang="en-US" sz="1800" dirty="0" smtClean="0">
                <a:solidFill>
                  <a:srgbClr val="000000"/>
                </a:solidFill>
              </a:rPr>
              <a:t>Computes locally: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2628900" y="2006901"/>
            <a:ext cx="419100" cy="1304955"/>
          </a:xfrm>
          <a:prstGeom prst="rightBrace">
            <a:avLst>
              <a:gd name="adj1" fmla="val 27872"/>
              <a:gd name="adj2" fmla="val 50000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451229" y="2057400"/>
          <a:ext cx="2209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5638800" y="2021841"/>
          <a:ext cx="2209800" cy="129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</a:tblGrid>
              <a:tr h="26415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3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400" b="1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49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3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400" b="1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</a:t>
                      </a:r>
                      <a:r>
                        <a:rPr kumimoji="0" lang="en-US" sz="1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8299547" y="2462156"/>
            <a:ext cx="470747" cy="3607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l" defTabSz="828675"/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en-US" sz="1800" b="1" baseline="-25000" dirty="0">
              <a:solidFill>
                <a:srgbClr val="FF0000"/>
              </a:solidFill>
            </a:endParaRPr>
          </a:p>
        </p:txBody>
      </p:sp>
      <p:sp>
        <p:nvSpPr>
          <p:cNvPr id="34" name="Right Brace 33"/>
          <p:cNvSpPr/>
          <p:nvPr/>
        </p:nvSpPr>
        <p:spPr>
          <a:xfrm>
            <a:off x="7880447" y="2006901"/>
            <a:ext cx="419100" cy="1304955"/>
          </a:xfrm>
          <a:prstGeom prst="rightBrace">
            <a:avLst>
              <a:gd name="adj1" fmla="val 27872"/>
              <a:gd name="adj2" fmla="val 50000"/>
            </a:avLst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66800" y="1113753"/>
            <a:ext cx="872359" cy="3632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70491" y="1107744"/>
            <a:ext cx="872359" cy="3632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00578" y="1107743"/>
            <a:ext cx="872359" cy="3632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0" y="3980106"/>
            <a:ext cx="872359" cy="3632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R’’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5800" y="4767352"/>
            <a:ext cx="5318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&lt;A,B&gt; </a:t>
            </a:r>
            <a:r>
              <a:rPr lang="en-US" sz="2400" b="1" dirty="0" smtClean="0">
                <a:solidFill>
                  <a:srgbClr val="FF0000"/>
                </a:solidFill>
              </a:rPr>
              <a:t>= S * S’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length of</a:t>
            </a:r>
            <a:r>
              <a:rPr lang="en-US" sz="2400" b="1" dirty="0">
                <a:solidFill>
                  <a:srgbClr val="FF0000"/>
                </a:solidFill>
              </a:rPr>
              <a:t> A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 is quadratic in </a:t>
            </a:r>
            <a:r>
              <a:rPr lang="en-US" sz="2400" b="1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!</a:t>
            </a:r>
          </a:p>
        </p:txBody>
      </p: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958" y="4832764"/>
            <a:ext cx="395842" cy="40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676" y="5445760"/>
            <a:ext cx="547048" cy="54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/>
          <p:nvPr/>
        </p:nvSpPr>
        <p:spPr>
          <a:xfrm>
            <a:off x="3962400" y="3211324"/>
            <a:ext cx="1213922" cy="4462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rgbClr val="FF0000"/>
                </a:solidFill>
              </a:rPr>
              <a:t>protocol</a:t>
            </a:r>
            <a:endParaRPr lang="en-US" sz="23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46490" y="6163033"/>
            <a:ext cx="6124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Provably secure protocol in [DF12]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1139036" y="6216214"/>
            <a:ext cx="583369" cy="35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1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43" grpId="0" animBg="1"/>
      <p:bldP spid="47" grpId="0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88374" y="6492875"/>
            <a:ext cx="555625" cy="365125"/>
          </a:xfrm>
        </p:spPr>
        <p:txBody>
          <a:bodyPr/>
          <a:lstStyle/>
          <a:p>
            <a:fld id="{5E4B7D7B-2D66-4A57-AA1A-26EE00A1B242}" type="slidenum">
              <a:rPr lang="he-IL" smtClean="0"/>
              <a:pPr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76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The IP masking compiler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7985110" y="3644304"/>
            <a:ext cx="57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420806" y="102698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Theorem: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 new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information theoretic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secure compiler with security against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continuous independent leakage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38400" y="2942827"/>
            <a:ext cx="2362200" cy="1147763"/>
            <a:chOff x="3048000" y="4153798"/>
            <a:chExt cx="2362200" cy="1147763"/>
          </a:xfrm>
        </p:grpSpPr>
        <p:sp>
          <p:nvSpPr>
            <p:cNvPr id="17" name="Right Arrow 16"/>
            <p:cNvSpPr/>
            <p:nvPr/>
          </p:nvSpPr>
          <p:spPr bwMode="auto">
            <a:xfrm>
              <a:off x="3048000" y="4379805"/>
              <a:ext cx="2362200" cy="510012"/>
            </a:xfrm>
            <a:prstGeom prst="rightArrow">
              <a:avLst>
                <a:gd name="adj1" fmla="val 42300"/>
                <a:gd name="adj2" fmla="val 50000"/>
              </a:avLst>
            </a:prstGeom>
            <a:gradFill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0794" tIns="50397" rIns="100794" bIns="50397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400" dirty="0" smtClean="0"/>
            </a:p>
          </p:txBody>
        </p:sp>
        <p:pic>
          <p:nvPicPr>
            <p:cNvPr id="18" name="Picture 21" descr="C:\Documents and Settings\Sebastian\Local Settings\Temporary Internet Files\Content.IE5\FLZVDQ11\MCj043261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4153798"/>
              <a:ext cx="1147763" cy="114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4968502" y="2474780"/>
            <a:ext cx="1541914" cy="1676400"/>
            <a:chOff x="5984544" y="3853761"/>
            <a:chExt cx="1202970" cy="1299826"/>
          </a:xfrm>
        </p:grpSpPr>
        <p:pic>
          <p:nvPicPr>
            <p:cNvPr id="20" name="Picture 47" descr="sim-yello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44514" y="4049925"/>
              <a:ext cx="1143000" cy="1103662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 txBox="1">
              <a:spLocks noChangeArrowheads="1"/>
            </p:cNvSpPr>
            <p:nvPr/>
          </p:nvSpPr>
          <p:spPr bwMode="auto">
            <a:xfrm>
              <a:off x="6477000" y="3853761"/>
              <a:ext cx="609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sp>
          <p:nvSpPr>
            <p:cNvPr id="22" name="Rectangle 4"/>
            <p:cNvSpPr txBox="1">
              <a:spLocks noChangeArrowheads="1"/>
            </p:cNvSpPr>
            <p:nvPr/>
          </p:nvSpPr>
          <p:spPr bwMode="auto">
            <a:xfrm>
              <a:off x="5984544" y="4106813"/>
              <a:ext cx="644856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90587" y="2718990"/>
            <a:ext cx="971551" cy="1134007"/>
            <a:chOff x="890587" y="3929961"/>
            <a:chExt cx="971551" cy="1134007"/>
          </a:xfrm>
        </p:grpSpPr>
        <p:sp>
          <p:nvSpPr>
            <p:cNvPr id="24" name="Rectangle 4"/>
            <p:cNvSpPr txBox="1">
              <a:spLocks noChangeArrowheads="1"/>
            </p:cNvSpPr>
            <p:nvPr/>
          </p:nvSpPr>
          <p:spPr bwMode="auto">
            <a:xfrm>
              <a:off x="890587" y="4158561"/>
              <a:ext cx="48101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pic>
          <p:nvPicPr>
            <p:cNvPr id="25" name="Picture 45" descr="sim-gre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0600" y="4253811"/>
              <a:ext cx="838200" cy="810157"/>
            </a:xfrm>
            <a:prstGeom prst="rect">
              <a:avLst/>
            </a:prstGeom>
            <a:noFill/>
          </p:spPr>
        </p:pic>
        <p:sp>
          <p:nvSpPr>
            <p:cNvPr id="27" name="Rectangle 4"/>
            <p:cNvSpPr txBox="1">
              <a:spLocks noChangeArrowheads="1"/>
            </p:cNvSpPr>
            <p:nvPr/>
          </p:nvSpPr>
          <p:spPr bwMode="auto">
            <a:xfrm>
              <a:off x="1308100" y="3929961"/>
              <a:ext cx="55403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sp>
        <p:nvSpPr>
          <p:cNvPr id="29" name="Lightning Bolt 28"/>
          <p:cNvSpPr>
            <a:spLocks noChangeArrowheads="1"/>
          </p:cNvSpPr>
          <p:nvPr/>
        </p:nvSpPr>
        <p:spPr bwMode="auto">
          <a:xfrm rot="18343918">
            <a:off x="6629352" y="3046379"/>
            <a:ext cx="775309" cy="808582"/>
          </a:xfrm>
          <a:prstGeom prst="lightningBolt">
            <a:avLst/>
          </a:prstGeom>
          <a:solidFill>
            <a:srgbClr val="FF5B5B"/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" name="Picture 2" descr="devil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719" y="2947589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ular Callout 15"/>
          <p:cNvSpPr>
            <a:spLocks noChangeArrowheads="1"/>
          </p:cNvSpPr>
          <p:nvPr/>
        </p:nvSpPr>
        <p:spPr bwMode="auto">
          <a:xfrm>
            <a:off x="600715" y="4305249"/>
            <a:ext cx="3671248" cy="874693"/>
          </a:xfrm>
          <a:prstGeom prst="wedgeRoundRectCallout">
            <a:avLst>
              <a:gd name="adj1" fmla="val 73477"/>
              <a:gd name="adj2" fmla="val -13474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t" anchorCtr="0"/>
          <a:lstStyle/>
          <a:p>
            <a:pPr eaLnBrk="0" hangingPunct="0">
              <a:spcBef>
                <a:spcPct val="20000"/>
              </a:spcBef>
            </a:pPr>
            <a:r>
              <a:rPr lang="en-US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Blow-up in size: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O(n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each AND gate in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"/>
          <p:cNvSpPr txBox="1"/>
          <p:nvPr/>
        </p:nvSpPr>
        <p:spPr>
          <a:xfrm>
            <a:off x="331786" y="55112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IP masking in practice?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10200" y="2894075"/>
            <a:ext cx="1067446" cy="4257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3420660"/>
            <a:ext cx="1067446" cy="4257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ular Callout 15"/>
          <p:cNvSpPr>
            <a:spLocks noChangeArrowheads="1"/>
          </p:cNvSpPr>
          <p:nvPr/>
        </p:nvSpPr>
        <p:spPr bwMode="auto">
          <a:xfrm>
            <a:off x="4688006" y="4307901"/>
            <a:ext cx="4307006" cy="874693"/>
          </a:xfrm>
          <a:prstGeom prst="wedgeRoundRectCallout">
            <a:avLst>
              <a:gd name="adj1" fmla="val 195"/>
              <a:gd name="adj2" fmla="val -13702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t" anchorCtr="0"/>
          <a:lstStyle/>
          <a:p>
            <a:pPr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Leakage bounded per exec.: </a:t>
            </a:r>
            <a:r>
              <a:rPr lang="en-US" sz="2400" b="1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bits from each processor</a:t>
            </a:r>
            <a:endParaRPr lang="en-US" sz="2400" dirty="0">
              <a:solidFill>
                <a:schemeClr val="tx1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en-US" sz="2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4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1219200" cy="1021312"/>
          </a:xfrm>
          <a:prstGeom prst="rect">
            <a:avLst/>
          </a:prstGeom>
          <a:ln w="44450" cap="rnd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8" name="Straight Connector 7"/>
          <p:cNvCxnSpPr>
            <a:stCxn id="2" idx="2"/>
            <a:endCxn id="9" idx="0"/>
          </p:cNvCxnSpPr>
          <p:nvPr/>
        </p:nvCxnSpPr>
        <p:spPr>
          <a:xfrm flipH="1">
            <a:off x="1201153" y="2392912"/>
            <a:ext cx="18047" cy="1483580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0600" y="3876492"/>
            <a:ext cx="421105" cy="3907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76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F7F7F"/>
                </a:solidFill>
                <a:latin typeface="Arial Rounded MT Bold"/>
                <a:cs typeface="Arial Rounded MT Bold"/>
              </a:rPr>
              <a:t>Leakage resilient circuits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23" name="Straight Connector 22"/>
          <p:cNvCxnSpPr>
            <a:endCxn id="39" idx="1"/>
          </p:cNvCxnSpPr>
          <p:nvPr/>
        </p:nvCxnSpPr>
        <p:spPr>
          <a:xfrm>
            <a:off x="4381998" y="1804702"/>
            <a:ext cx="2787527" cy="1084401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660201" y="1888651"/>
            <a:ext cx="1262328" cy="984818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44" idx="3"/>
          </p:cNvCxnSpPr>
          <p:nvPr/>
        </p:nvCxnSpPr>
        <p:spPr>
          <a:xfrm flipV="1">
            <a:off x="1350036" y="2948892"/>
            <a:ext cx="1262328" cy="984818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74691" y="5486400"/>
            <a:ext cx="2199033" cy="1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72774" y="3508252"/>
            <a:ext cx="0" cy="2054349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731673" y="1484908"/>
            <a:ext cx="791981" cy="762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53542" y="2777511"/>
            <a:ext cx="791981" cy="762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62222" y="5291047"/>
            <a:ext cx="421105" cy="3907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78271" y="5105400"/>
            <a:ext cx="791981" cy="762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576127" y="5324292"/>
            <a:ext cx="421105" cy="3907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42" idx="6"/>
          </p:cNvCxnSpPr>
          <p:nvPr/>
        </p:nvCxnSpPr>
        <p:spPr>
          <a:xfrm flipH="1">
            <a:off x="2997232" y="5519646"/>
            <a:ext cx="1384766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550695" y="2615402"/>
            <a:ext cx="421105" cy="3907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5079200" y="5883275"/>
            <a:ext cx="3948684" cy="609600"/>
          </a:xfrm>
          <a:prstGeom prst="wedgeRoundRectCallout">
            <a:avLst>
              <a:gd name="adj1" fmla="val 1253"/>
              <a:gd name="adj2" fmla="val 22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82B4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IP masking in practice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1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88374" y="6492875"/>
            <a:ext cx="555625" cy="365125"/>
          </a:xfrm>
        </p:spPr>
        <p:txBody>
          <a:bodyPr/>
          <a:lstStyle/>
          <a:p>
            <a:fld id="{5E4B7D7B-2D66-4A57-AA1A-26EE00A1B242}" type="slidenum">
              <a:rPr lang="he-IL" smtClean="0"/>
              <a:pPr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-76200"/>
            <a:ext cx="871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IP Masking in practice?</a:t>
            </a:r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(BFGV12, BFG15)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6" name="TextBox 3"/>
          <p:cNvSpPr txBox="1"/>
          <p:nvPr/>
        </p:nvSpPr>
        <p:spPr>
          <a:xfrm>
            <a:off x="304800" y="683985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Analyzed for small security parameter n –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Security outperforms Boolean masking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3"/>
          <p:cNvSpPr txBox="1"/>
          <p:nvPr/>
        </p:nvSpPr>
        <p:spPr>
          <a:xfrm>
            <a:off x="304800" y="4612958"/>
            <a:ext cx="8563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Main reason: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Non-linear masking vs. linear masking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\\ad.nfit.au.dk\NFDFS\Users\sfaust\Desktop\mi_leak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38092"/>
            <a:ext cx="6499210" cy="243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0" y="2246434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Mutual information between HW leakage and secret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228600" y="4114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eaker dependency between leakage &amp; secret for IP masking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7832710" y="3249206"/>
            <a:ext cx="57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5334000" y="1638092"/>
            <a:ext cx="190500" cy="1447800"/>
          </a:xfrm>
          <a:prstGeom prst="line">
            <a:avLst/>
          </a:prstGeom>
          <a:noFill/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00B05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3272728" y="1487378"/>
            <a:ext cx="803972" cy="1266887"/>
          </a:xfrm>
          <a:prstGeom prst="lin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" name="Rounded Rectangular Callout 15"/>
          <p:cNvSpPr/>
          <p:nvPr/>
        </p:nvSpPr>
        <p:spPr>
          <a:xfrm>
            <a:off x="3733800" y="304800"/>
            <a:ext cx="3581400" cy="1333292"/>
          </a:xfrm>
          <a:prstGeom prst="wedgeRoundRectCallout">
            <a:avLst>
              <a:gd name="adj1" fmla="val 43763"/>
              <a:gd name="adj2" fmla="val -350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866722" y="390738"/>
            <a:ext cx="3266808" cy="6377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l" defTabSz="828675"/>
            <a:r>
              <a:rPr lang="en-US" b="1" u="sng" dirty="0" smtClean="0"/>
              <a:t>Green curve:</a:t>
            </a:r>
            <a:r>
              <a:rPr lang="en-US" b="1" dirty="0" smtClean="0"/>
              <a:t> Boolean masking with 3 random shares in GF(2</a:t>
            </a:r>
            <a:r>
              <a:rPr lang="en-US" b="1" baseline="30000" dirty="0" smtClean="0"/>
              <a:t>8</a:t>
            </a:r>
            <a:r>
              <a:rPr lang="en-US" b="1" dirty="0" smtClean="0"/>
              <a:t>)</a:t>
            </a:r>
            <a:endParaRPr lang="en-US" sz="1800" b="1" baseline="-250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866722" y="1000338"/>
            <a:ext cx="3524678" cy="6377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l" defTabSz="828675"/>
            <a:r>
              <a:rPr lang="en-US" b="1" u="sng" dirty="0" smtClean="0"/>
              <a:t>Red curve:</a:t>
            </a:r>
            <a:r>
              <a:rPr lang="en-US" b="1" dirty="0" smtClean="0"/>
              <a:t> IP masking with 3 random shares in GF(2</a:t>
            </a:r>
            <a:r>
              <a:rPr lang="en-US" b="1" baseline="30000" dirty="0" smtClean="0"/>
              <a:t>8</a:t>
            </a:r>
            <a:r>
              <a:rPr lang="en-US" b="1" dirty="0" smtClean="0"/>
              <a:t>)</a:t>
            </a:r>
            <a:endParaRPr lang="en-US" sz="1800" b="1" baseline="-25000" dirty="0"/>
          </a:p>
        </p:txBody>
      </p:sp>
      <p:sp>
        <p:nvSpPr>
          <p:cNvPr id="18" name="TextBox 3"/>
          <p:cNvSpPr txBox="1"/>
          <p:nvPr/>
        </p:nvSpPr>
        <p:spPr>
          <a:xfrm>
            <a:off x="321244" y="5158353"/>
            <a:ext cx="867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Performance: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Runs AES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300k clock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cycles for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n=2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397444" y="5640377"/>
            <a:ext cx="8670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Use 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squaring whenever possible  it’s cheap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Efficient implementations for add and multiplication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669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  <p:bldP spid="11" grpId="0"/>
      <p:bldP spid="12" grpId="0"/>
      <p:bldP spid="16" grpId="0" animBg="1"/>
      <p:bldP spid="17" grpId="0"/>
      <p:bldP spid="24" grpId="0"/>
      <p:bldP spid="18" grpId="0"/>
      <p:bldP spid="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1219200" cy="1021312"/>
          </a:xfrm>
          <a:prstGeom prst="rect">
            <a:avLst/>
          </a:prstGeom>
          <a:ln w="44450" cap="rnd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8" name="Straight Connector 7"/>
          <p:cNvCxnSpPr>
            <a:stCxn id="2" idx="2"/>
            <a:endCxn id="9" idx="0"/>
          </p:cNvCxnSpPr>
          <p:nvPr/>
        </p:nvCxnSpPr>
        <p:spPr>
          <a:xfrm flipH="1">
            <a:off x="1201153" y="2392912"/>
            <a:ext cx="18047" cy="1483580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0600" y="3876492"/>
            <a:ext cx="421105" cy="3907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76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F7F7F"/>
                </a:solidFill>
                <a:latin typeface="Arial Rounded MT Bold"/>
                <a:cs typeface="Arial Rounded MT Bold"/>
              </a:rPr>
              <a:t>Leakage resilient circuits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23" name="Straight Connector 22"/>
          <p:cNvCxnSpPr>
            <a:endCxn id="39" idx="1"/>
          </p:cNvCxnSpPr>
          <p:nvPr/>
        </p:nvCxnSpPr>
        <p:spPr>
          <a:xfrm>
            <a:off x="4381998" y="1804702"/>
            <a:ext cx="2787527" cy="1084401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660201" y="1888651"/>
            <a:ext cx="1262328" cy="984818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44" idx="3"/>
          </p:cNvCxnSpPr>
          <p:nvPr/>
        </p:nvCxnSpPr>
        <p:spPr>
          <a:xfrm flipV="1">
            <a:off x="1350036" y="2948892"/>
            <a:ext cx="1262328" cy="984818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74691" y="5486400"/>
            <a:ext cx="2199033" cy="1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72774" y="3508252"/>
            <a:ext cx="0" cy="2054349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731673" y="1484908"/>
            <a:ext cx="791981" cy="762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53542" y="2777511"/>
            <a:ext cx="791981" cy="762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62222" y="5291047"/>
            <a:ext cx="421105" cy="3907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78271" y="5105400"/>
            <a:ext cx="791981" cy="762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576127" y="5324292"/>
            <a:ext cx="421105" cy="3907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42" idx="6"/>
          </p:cNvCxnSpPr>
          <p:nvPr/>
        </p:nvCxnSpPr>
        <p:spPr>
          <a:xfrm flipH="1">
            <a:off x="2997232" y="5519646"/>
            <a:ext cx="1384766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550695" y="2615402"/>
            <a:ext cx="421105" cy="3907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3077179" y="6062753"/>
            <a:ext cx="3948684" cy="609600"/>
          </a:xfrm>
          <a:prstGeom prst="wedgeRoundRectCallout">
            <a:avLst>
              <a:gd name="adj1" fmla="val 1253"/>
              <a:gd name="adj2" fmla="val 22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82B4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Noisy leakages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2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Theory vs. Reality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4" name="Picture 3" descr="MPj04012840000[1]"/>
          <p:cNvPicPr>
            <a:picLocks noChangeAspect="1" noChangeArrowheads="1"/>
          </p:cNvPicPr>
          <p:nvPr/>
        </p:nvPicPr>
        <p:blipFill>
          <a:blip r:embed="rId2" cstate="print">
            <a:lum bright="60000" contrast="-68000"/>
          </a:blip>
          <a:srcRect/>
          <a:stretch>
            <a:fillRect/>
          </a:stretch>
        </p:blipFill>
        <p:spPr bwMode="auto">
          <a:xfrm>
            <a:off x="5501704" y="1821597"/>
            <a:ext cx="2200049" cy="1066800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9569" y="1015435"/>
            <a:ext cx="3859531" cy="58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Black box model: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19200" y="2867469"/>
            <a:ext cx="0" cy="912831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8885" y="4648200"/>
            <a:ext cx="4439315" cy="8925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600" dirty="0" smtClean="0">
                <a:latin typeface="Arial" pitchFamily="34" charset="0"/>
                <a:cs typeface="Arial" pitchFamily="34" charset="0"/>
              </a:rPr>
              <a:t>Controls inputs /outputs but internals stay hidden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24400" y="1015434"/>
            <a:ext cx="4375150" cy="5847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Attack Implementation: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95800" y="914400"/>
            <a:ext cx="0" cy="5540742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696843" y="1828800"/>
            <a:ext cx="2465388" cy="10595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730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2212" y="1943099"/>
            <a:ext cx="1703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67000" y="2870917"/>
            <a:ext cx="0" cy="912831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8559" y="3023615"/>
            <a:ext cx="763145" cy="101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 descr="scop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0753" y="3048000"/>
            <a:ext cx="1352098" cy="990600"/>
          </a:xfrm>
          <a:prstGeom prst="rect">
            <a:avLst/>
          </a:prstGeom>
          <a:noFill/>
        </p:spPr>
      </p:pic>
      <p:pic>
        <p:nvPicPr>
          <p:cNvPr id="15" name="Picture 16" descr="microphon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61068">
            <a:off x="7292591" y="4092438"/>
            <a:ext cx="818324" cy="354238"/>
          </a:xfrm>
          <a:prstGeom prst="rect">
            <a:avLst/>
          </a:prstGeom>
          <a:noFill/>
        </p:spPr>
      </p:pic>
      <p:pic>
        <p:nvPicPr>
          <p:cNvPr id="16" name="Picture 10" descr="antenn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8366">
            <a:off x="5165773" y="3855643"/>
            <a:ext cx="800735" cy="80073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flipV="1">
            <a:off x="5881679" y="2867469"/>
            <a:ext cx="0" cy="912831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29479" y="2870917"/>
            <a:ext cx="0" cy="912831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devil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23" y="3429000"/>
            <a:ext cx="1195177" cy="11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evil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11" y="3505200"/>
            <a:ext cx="1195177" cy="11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667915" y="4724400"/>
            <a:ext cx="4476085" cy="4924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600" dirty="0" smtClean="0">
                <a:latin typeface="Arial" pitchFamily="34" charset="0"/>
                <a:cs typeface="Arial" pitchFamily="34" charset="0"/>
              </a:rPr>
              <a:t>Devices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about internals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3276600" y="2133600"/>
            <a:ext cx="2133600" cy="631820"/>
          </a:xfrm>
          <a:prstGeom prst="rightArrow">
            <a:avLst>
              <a:gd name="adj1" fmla="val 63147"/>
              <a:gd name="adj2" fmla="val 50000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defTabSz="914400"/>
            <a:r>
              <a:rPr lang="en-US" sz="2400" dirty="0" smtClean="0"/>
              <a:t>implement</a:t>
            </a:r>
          </a:p>
        </p:txBody>
      </p:sp>
      <p:sp>
        <p:nvSpPr>
          <p:cNvPr id="23" name="Lightning Bolt 22"/>
          <p:cNvSpPr>
            <a:spLocks noChangeArrowheads="1"/>
          </p:cNvSpPr>
          <p:nvPr/>
        </p:nvSpPr>
        <p:spPr bwMode="auto">
          <a:xfrm rot="2256339">
            <a:off x="6280600" y="2861620"/>
            <a:ext cx="579899" cy="563261"/>
          </a:xfrm>
          <a:prstGeom prst="lightningBolt">
            <a:avLst/>
          </a:prstGeom>
          <a:solidFill>
            <a:srgbClr val="FF5B5B"/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04801" y="5715000"/>
            <a:ext cx="4191000" cy="8925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600" dirty="0" smtClean="0">
                <a:latin typeface="Arial" pitchFamily="34" charset="0"/>
                <a:cs typeface="Arial" pitchFamily="34" charset="0"/>
              </a:rPr>
              <a:t>Best attack for AES practically impossible</a:t>
            </a:r>
            <a:endParaRPr lang="en-US" sz="2600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648200" y="5679768"/>
            <a:ext cx="4405441" cy="8925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en-US" sz="2600" dirty="0" smtClean="0">
                <a:latin typeface="Arial" pitchFamily="34" charset="0"/>
                <a:cs typeface="Arial" pitchFamily="34" charset="0"/>
              </a:rPr>
              <a:t>Can break AES within days with side-channel analysis</a:t>
            </a:r>
            <a:endParaRPr lang="en-US" sz="2600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3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304800" y="76200"/>
            <a:ext cx="8345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Bounded leakage?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defRPr>
            </a:lvl1pPr>
          </a:lstStyle>
          <a:p>
            <a:fld id="{36DA8278-8F4F-44C3-A7E1-BA3F58CF8BC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6" name="Picture 2" descr="http://www.futuremorph.org/wp-content/uploads/2012/09/chemical_engine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40" y="2687977"/>
            <a:ext cx="1981200" cy="202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ounded Rectangular Callout 46"/>
          <p:cNvSpPr/>
          <p:nvPr/>
        </p:nvSpPr>
        <p:spPr bwMode="auto">
          <a:xfrm>
            <a:off x="3204480" y="2209800"/>
            <a:ext cx="5101320" cy="1143000"/>
          </a:xfrm>
          <a:prstGeom prst="wedgeRoundRectCallout">
            <a:avLst>
              <a:gd name="adj1" fmla="val -65067"/>
              <a:gd name="adj2" fmla="val 3304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82B4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Models do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match with my engineering experience</a:t>
            </a:r>
          </a:p>
        </p:txBody>
      </p:sp>
      <p:sp>
        <p:nvSpPr>
          <p:cNvPr id="48" name="Rounded Rectangular Callout 47"/>
          <p:cNvSpPr/>
          <p:nvPr/>
        </p:nvSpPr>
        <p:spPr bwMode="auto">
          <a:xfrm>
            <a:off x="3166380" y="3632200"/>
            <a:ext cx="5139420" cy="1092200"/>
          </a:xfrm>
          <a:prstGeom prst="wedgeRoundRectCallout">
            <a:avLst>
              <a:gd name="adj1" fmla="val -62556"/>
              <a:gd name="adj2" fmla="val -518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82B4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0794" tIns="50397" rIns="100794" bIns="5039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Leakages are not quantitatively bounded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152400" y="1295400"/>
            <a:ext cx="9144000" cy="1446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defTabSz="914400"/>
            <a:r>
              <a:rPr lang="de-DE" sz="4400" dirty="0" smtClean="0">
                <a:latin typeface="Arial" pitchFamily="34" charset="0"/>
                <a:cs typeface="Arial" pitchFamily="34" charset="0"/>
              </a:rPr>
              <a:t>Beautiful theory! </a:t>
            </a:r>
            <a:r>
              <a:rPr lang="de-DE" sz="4400" u="sng" dirty="0" smtClean="0">
                <a:latin typeface="Arial" pitchFamily="34" charset="0"/>
                <a:cs typeface="Arial" pitchFamily="34" charset="0"/>
              </a:rPr>
              <a:t>Q:</a:t>
            </a:r>
            <a:r>
              <a:rPr lang="de-DE" sz="4400" dirty="0" smtClean="0">
                <a:latin typeface="Arial" pitchFamily="34" charset="0"/>
                <a:cs typeface="Arial" pitchFamily="34" charset="0"/>
              </a:rPr>
              <a:t> Does it match practice?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4953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Physical leakages are inherently noisy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5572780"/>
            <a:ext cx="872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Difficulty in many attacks: how to eliminate the noise?</a:t>
            </a:r>
          </a:p>
        </p:txBody>
      </p:sp>
    </p:spTree>
    <p:extLst>
      <p:ext uri="{BB962C8B-B14F-4D97-AF65-F5344CB8AC3E}">
        <p14:creationId xmlns:p14="http://schemas.microsoft.com/office/powerpoint/2010/main" val="365308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6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Noisy</a:t>
            </a:r>
            <a:r>
              <a:rPr lang="de-DE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 </a:t>
            </a:r>
            <a:r>
              <a:rPr lang="de-DE" sz="4000" dirty="0" err="1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leakages</a:t>
            </a:r>
            <a:r>
              <a:rPr lang="de-DE" sz="4000" dirty="0">
                <a:solidFill>
                  <a:srgbClr val="7F7F7F"/>
                </a:solidFill>
                <a:latin typeface="Arial Rounded MT Bold"/>
                <a:cs typeface="Arial Rounded MT Bold"/>
              </a:rPr>
              <a:t> </a:t>
            </a:r>
            <a:r>
              <a:rPr lang="de-DE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– </a:t>
            </a:r>
            <a:r>
              <a:rPr lang="de-DE" sz="4000" dirty="0" err="1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Chari</a:t>
            </a:r>
            <a:r>
              <a:rPr lang="de-DE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 et al. 99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762000"/>
            <a:ext cx="8951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No quantitative bound on leakage, but leakage is noisy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561656"/>
              </p:ext>
            </p:extLst>
          </p:nvPr>
        </p:nvGraphicFramePr>
        <p:xfrm>
          <a:off x="1568824" y="1411941"/>
          <a:ext cx="55245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0" lang="en-US" sz="1800" b="1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0" lang="en-US" sz="1800" b="1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kumimoji="0" lang="en-US" sz="1800" b="1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1800" b="1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Left Brace 14"/>
          <p:cNvSpPr/>
          <p:nvPr/>
        </p:nvSpPr>
        <p:spPr>
          <a:xfrm>
            <a:off x="1160930" y="1371600"/>
            <a:ext cx="363070" cy="1779494"/>
          </a:xfrm>
          <a:prstGeom prst="leftBrace">
            <a:avLst>
              <a:gd name="adj1" fmla="val 3222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00" y="181925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bit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b: </a:t>
            </a:r>
            <a:r>
              <a:rPr lang="de-DE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Enc</a:t>
            </a:r>
            <a:r>
              <a:rPr lang="de-DE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(b)</a:t>
            </a:r>
          </a:p>
        </p:txBody>
      </p:sp>
      <p:sp>
        <p:nvSpPr>
          <p:cNvPr id="18" name="Lightning Bolt 17"/>
          <p:cNvSpPr>
            <a:spLocks noChangeArrowheads="1"/>
          </p:cNvSpPr>
          <p:nvPr/>
        </p:nvSpPr>
        <p:spPr bwMode="auto">
          <a:xfrm rot="18595916">
            <a:off x="2115560" y="1727639"/>
            <a:ext cx="644162" cy="335625"/>
          </a:xfrm>
          <a:prstGeom prst="lightningBolt">
            <a:avLst/>
          </a:prstGeom>
          <a:solidFill>
            <a:srgbClr val="FF5B5B"/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Lightning Bolt 18"/>
          <p:cNvSpPr>
            <a:spLocks noChangeArrowheads="1"/>
          </p:cNvSpPr>
          <p:nvPr/>
        </p:nvSpPr>
        <p:spPr bwMode="auto">
          <a:xfrm rot="18595916">
            <a:off x="2115560" y="1395897"/>
            <a:ext cx="644162" cy="335625"/>
          </a:xfrm>
          <a:prstGeom prst="lightningBolt">
            <a:avLst/>
          </a:prstGeom>
          <a:solidFill>
            <a:srgbClr val="FF5B5B"/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Lightning Bolt 19"/>
          <p:cNvSpPr>
            <a:spLocks noChangeArrowheads="1"/>
          </p:cNvSpPr>
          <p:nvPr/>
        </p:nvSpPr>
        <p:spPr bwMode="auto">
          <a:xfrm rot="18595916">
            <a:off x="2115560" y="2108639"/>
            <a:ext cx="644162" cy="335625"/>
          </a:xfrm>
          <a:prstGeom prst="lightningBolt">
            <a:avLst/>
          </a:prstGeom>
          <a:solidFill>
            <a:srgbClr val="FF5B5B"/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Lightning Bolt 20"/>
          <p:cNvSpPr>
            <a:spLocks noChangeArrowheads="1"/>
          </p:cNvSpPr>
          <p:nvPr/>
        </p:nvSpPr>
        <p:spPr bwMode="auto">
          <a:xfrm rot="18595916">
            <a:off x="2115560" y="2718239"/>
            <a:ext cx="644162" cy="335625"/>
          </a:xfrm>
          <a:prstGeom prst="lightningBolt">
            <a:avLst/>
          </a:prstGeom>
          <a:solidFill>
            <a:srgbClr val="FF5B5B"/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7405" y="2199791"/>
            <a:ext cx="60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itchFamily="34" charset="0"/>
                <a:cs typeface="Arial" pitchFamily="34" charset="0"/>
              </a:rPr>
              <a:t>...</a:t>
            </a:r>
            <a:endParaRPr lang="de-DE" sz="2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92941"/>
            <a:ext cx="814074" cy="81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802359" y="1930185"/>
            <a:ext cx="54178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latin typeface="Arial" pitchFamily="34" charset="0"/>
                <a:cs typeface="Arial" pitchFamily="34" charset="0"/>
              </a:rPr>
              <a:t>Leakage </a:t>
            </a:r>
            <a:r>
              <a:rPr lang="de-DE" sz="26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sz="26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 + Gaussian noise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31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28600" y="3159482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Chari et al.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nly consider security of a single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masked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bit</a:t>
            </a:r>
            <a:endParaRPr lang="de-D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36576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noisy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functions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N(.)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More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general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noise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distribution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[PR13]</a:t>
            </a:r>
            <a:endParaRPr lang="de-DE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47615" y="4231957"/>
            <a:ext cx="4530427" cy="906149"/>
          </a:xfrm>
          <a:prstGeom prst="rect">
            <a:avLst/>
          </a:prstGeom>
          <a:noFill/>
          <a:ln w="31750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13"/>
          <p:cNvCxnSpPr>
            <a:cxnSpLocks noChangeShapeType="1"/>
          </p:cNvCxnSpPr>
          <p:nvPr/>
        </p:nvCxnSpPr>
        <p:spPr bwMode="auto">
          <a:xfrm>
            <a:off x="1907118" y="4692334"/>
            <a:ext cx="913357" cy="0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913481" y="4454209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900" indent="-342900" algn="l" defTabSz="9144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2000" y="4079557"/>
            <a:ext cx="13424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latin typeface="Arial" pitchFamily="34" charset="0"/>
                <a:cs typeface="Arial" pitchFamily="34" charset="0"/>
              </a:rPr>
              <a:t>uniform</a:t>
            </a:r>
            <a:endParaRPr lang="de-DE" sz="26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"/>
          <p:cNvSpPr txBox="1">
            <a:spLocks noChangeArrowheads="1"/>
          </p:cNvSpPr>
          <p:nvPr/>
        </p:nvSpPr>
        <p:spPr bwMode="auto">
          <a:xfrm>
            <a:off x="5190565" y="4384357"/>
            <a:ext cx="222905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900" indent="-342900" algn="l" defTabSz="914400" eaLnBrk="0" hangingPunct="0">
              <a:spcBef>
                <a:spcPct val="20000"/>
              </a:spcBef>
            </a:pPr>
            <a:r>
              <a:rPr lang="en-US" sz="36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N(X</a:t>
            </a:r>
            <a:r>
              <a:rPr lang="en-US" sz="3600" baseline="-25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baseline="-25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Arrow Connector 13"/>
          <p:cNvCxnSpPr>
            <a:cxnSpLocks noChangeShapeType="1"/>
          </p:cNvCxnSpPr>
          <p:nvPr/>
        </p:nvCxnSpPr>
        <p:spPr bwMode="auto">
          <a:xfrm flipH="1">
            <a:off x="3420410" y="5097453"/>
            <a:ext cx="583484" cy="629706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" name="Straight Arrow Connector 13"/>
          <p:cNvCxnSpPr>
            <a:cxnSpLocks noChangeShapeType="1"/>
          </p:cNvCxnSpPr>
          <p:nvPr/>
        </p:nvCxnSpPr>
        <p:spPr bwMode="auto">
          <a:xfrm>
            <a:off x="5820453" y="5117559"/>
            <a:ext cx="604251" cy="609600"/>
          </a:xfrm>
          <a:prstGeom prst="straightConnector1">
            <a:avLst/>
          </a:prstGeom>
          <a:noFill/>
          <a:ln w="476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3" name="Rectangle 4"/>
          <p:cNvSpPr txBox="1">
            <a:spLocks noChangeArrowheads="1"/>
          </p:cNvSpPr>
          <p:nvPr/>
        </p:nvSpPr>
        <p:spPr bwMode="auto">
          <a:xfrm>
            <a:off x="2285178" y="5727159"/>
            <a:ext cx="225219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900" indent="-342900" algn="l" defTabSz="9144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N(X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X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4"/>
          <p:cNvSpPr txBox="1">
            <a:spLocks noChangeArrowheads="1"/>
          </p:cNvSpPr>
          <p:nvPr/>
        </p:nvSpPr>
        <p:spPr bwMode="auto">
          <a:xfrm>
            <a:off x="5672605" y="5727159"/>
            <a:ext cx="225219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900" indent="-342900" algn="l" defTabSz="9144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N(X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X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4"/>
          <p:cNvSpPr txBox="1">
            <a:spLocks noChangeArrowheads="1"/>
          </p:cNvSpPr>
          <p:nvPr/>
        </p:nvSpPr>
        <p:spPr bwMode="auto">
          <a:xfrm>
            <a:off x="2896797" y="4398005"/>
            <a:ext cx="222905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900" indent="-342900" algn="l" defTabSz="914400" eaLnBrk="0" hangingPunct="0">
              <a:spcBef>
                <a:spcPct val="20000"/>
              </a:spcBef>
            </a:pPr>
            <a:r>
              <a:rPr lang="en-US" sz="3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1. b</a:t>
            </a:r>
            <a:r>
              <a:rPr lang="en-US" sz="2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</a:t>
            </a:r>
            <a:r>
              <a:rPr lang="en-US" sz="32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{0,1}</a:t>
            </a:r>
            <a:endParaRPr lang="en-US" sz="2000" baseline="-25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4"/>
          <p:cNvSpPr txBox="1">
            <a:spLocks noChangeArrowheads="1"/>
          </p:cNvSpPr>
          <p:nvPr/>
        </p:nvSpPr>
        <p:spPr bwMode="auto">
          <a:xfrm>
            <a:off x="4724400" y="5603557"/>
            <a:ext cx="6402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900" indent="-342900" algn="l" defTabSz="914400" eaLnBrk="0" hangingPunct="0">
              <a:spcBef>
                <a:spcPct val="20000"/>
              </a:spcBef>
            </a:pPr>
            <a:r>
              <a:rPr lang="en-US" sz="4800" b="1" baseline="-25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endParaRPr lang="en-US" sz="3200" b="1" baseline="-25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81200" y="6289357"/>
            <a:ext cx="6248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de-DE" sz="26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-noisy if statistical distance </a:t>
            </a:r>
            <a:r>
              <a:rPr lang="de-DE" sz="26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&lt; p</a:t>
            </a:r>
            <a:endParaRPr lang="de-DE" sz="26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3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/>
      <p:bldP spid="24" grpId="0"/>
      <p:bldP spid="30" grpId="0"/>
      <p:bldP spid="32" grpId="0"/>
      <p:bldP spid="46" grpId="0" animBg="1"/>
      <p:bldP spid="48" grpId="0"/>
      <p:bldP spid="49" grpId="0"/>
      <p:bldP spid="50" grpId="0"/>
      <p:bldP spid="53" grpId="0"/>
      <p:bldP spid="54" grpId="0"/>
      <p:bldP spid="55" grpId="0"/>
      <p:bldP spid="56" grpId="0"/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88374" y="6492875"/>
            <a:ext cx="555625" cy="365125"/>
          </a:xfrm>
        </p:spPr>
        <p:txBody>
          <a:bodyPr/>
          <a:lstStyle/>
          <a:p>
            <a:fld id="{5E4B7D7B-2D66-4A57-AA1A-26EE00A1B242}" type="slidenum">
              <a:rPr lang="he-I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43615" y="1017602"/>
            <a:ext cx="0" cy="12906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3615" y="2308275"/>
            <a:ext cx="6858000" cy="539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3757129" y="1334842"/>
            <a:ext cx="2982486" cy="973431"/>
          </a:xfrm>
          <a:custGeom>
            <a:avLst/>
            <a:gdLst>
              <a:gd name="connsiteX0" fmla="*/ 0 w 1919288"/>
              <a:gd name="connsiteY0" fmla="*/ 838820 h 838820"/>
              <a:gd name="connsiteX1" fmla="*/ 357188 w 1919288"/>
              <a:gd name="connsiteY1" fmla="*/ 710232 h 838820"/>
              <a:gd name="connsiteX2" fmla="*/ 561975 w 1919288"/>
              <a:gd name="connsiteY2" fmla="*/ 553070 h 838820"/>
              <a:gd name="connsiteX3" fmla="*/ 704850 w 1919288"/>
              <a:gd name="connsiteY3" fmla="*/ 329232 h 838820"/>
              <a:gd name="connsiteX4" fmla="*/ 771525 w 1919288"/>
              <a:gd name="connsiteY4" fmla="*/ 205407 h 838820"/>
              <a:gd name="connsiteX5" fmla="*/ 857250 w 1919288"/>
              <a:gd name="connsiteY5" fmla="*/ 72057 h 838820"/>
              <a:gd name="connsiteX6" fmla="*/ 1009650 w 1919288"/>
              <a:gd name="connsiteY6" fmla="*/ 620 h 838820"/>
              <a:gd name="connsiteX7" fmla="*/ 1143000 w 1919288"/>
              <a:gd name="connsiteY7" fmla="*/ 110157 h 838820"/>
              <a:gd name="connsiteX8" fmla="*/ 1266825 w 1919288"/>
              <a:gd name="connsiteY8" fmla="*/ 372095 h 838820"/>
              <a:gd name="connsiteX9" fmla="*/ 1414463 w 1919288"/>
              <a:gd name="connsiteY9" fmla="*/ 610220 h 838820"/>
              <a:gd name="connsiteX10" fmla="*/ 1595438 w 1919288"/>
              <a:gd name="connsiteY10" fmla="*/ 724520 h 838820"/>
              <a:gd name="connsiteX11" fmla="*/ 1919288 w 1919288"/>
              <a:gd name="connsiteY11" fmla="*/ 824532 h 83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9288" h="838820">
                <a:moveTo>
                  <a:pt x="0" y="838820"/>
                </a:moveTo>
                <a:cubicBezTo>
                  <a:pt x="131763" y="798338"/>
                  <a:pt x="263526" y="757857"/>
                  <a:pt x="357188" y="710232"/>
                </a:cubicBezTo>
                <a:cubicBezTo>
                  <a:pt x="450851" y="662607"/>
                  <a:pt x="504031" y="616570"/>
                  <a:pt x="561975" y="553070"/>
                </a:cubicBezTo>
                <a:cubicBezTo>
                  <a:pt x="619919" y="489570"/>
                  <a:pt x="669925" y="387176"/>
                  <a:pt x="704850" y="329232"/>
                </a:cubicBezTo>
                <a:cubicBezTo>
                  <a:pt x="739775" y="271288"/>
                  <a:pt x="746125" y="248269"/>
                  <a:pt x="771525" y="205407"/>
                </a:cubicBezTo>
                <a:cubicBezTo>
                  <a:pt x="796925" y="162545"/>
                  <a:pt x="817562" y="106188"/>
                  <a:pt x="857250" y="72057"/>
                </a:cubicBezTo>
                <a:cubicBezTo>
                  <a:pt x="896938" y="37926"/>
                  <a:pt x="962025" y="-5730"/>
                  <a:pt x="1009650" y="620"/>
                </a:cubicBezTo>
                <a:cubicBezTo>
                  <a:pt x="1057275" y="6970"/>
                  <a:pt x="1100138" y="48244"/>
                  <a:pt x="1143000" y="110157"/>
                </a:cubicBezTo>
                <a:cubicBezTo>
                  <a:pt x="1185863" y="172069"/>
                  <a:pt x="1221581" y="288751"/>
                  <a:pt x="1266825" y="372095"/>
                </a:cubicBezTo>
                <a:cubicBezTo>
                  <a:pt x="1312069" y="455439"/>
                  <a:pt x="1359694" y="551483"/>
                  <a:pt x="1414463" y="610220"/>
                </a:cubicBezTo>
                <a:cubicBezTo>
                  <a:pt x="1469232" y="668957"/>
                  <a:pt x="1511301" y="688801"/>
                  <a:pt x="1595438" y="724520"/>
                </a:cubicBezTo>
                <a:cubicBezTo>
                  <a:pt x="1679576" y="760239"/>
                  <a:pt x="1799432" y="792385"/>
                  <a:pt x="1919288" y="824532"/>
                </a:cubicBezTo>
              </a:path>
            </a:pathLst>
          </a:cu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5807" y="948154"/>
            <a:ext cx="179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Pr[Noise(x)=y]</a:t>
            </a:r>
            <a:endParaRPr lang="de-DE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3630" y="1936084"/>
            <a:ext cx="145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Noise(x)=y</a:t>
            </a:r>
            <a:endParaRPr lang="de-DE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43614" y="1361806"/>
            <a:ext cx="2982486" cy="973431"/>
          </a:xfrm>
          <a:custGeom>
            <a:avLst/>
            <a:gdLst>
              <a:gd name="connsiteX0" fmla="*/ 0 w 1919288"/>
              <a:gd name="connsiteY0" fmla="*/ 838820 h 838820"/>
              <a:gd name="connsiteX1" fmla="*/ 357188 w 1919288"/>
              <a:gd name="connsiteY1" fmla="*/ 710232 h 838820"/>
              <a:gd name="connsiteX2" fmla="*/ 561975 w 1919288"/>
              <a:gd name="connsiteY2" fmla="*/ 553070 h 838820"/>
              <a:gd name="connsiteX3" fmla="*/ 704850 w 1919288"/>
              <a:gd name="connsiteY3" fmla="*/ 329232 h 838820"/>
              <a:gd name="connsiteX4" fmla="*/ 771525 w 1919288"/>
              <a:gd name="connsiteY4" fmla="*/ 205407 h 838820"/>
              <a:gd name="connsiteX5" fmla="*/ 857250 w 1919288"/>
              <a:gd name="connsiteY5" fmla="*/ 72057 h 838820"/>
              <a:gd name="connsiteX6" fmla="*/ 1009650 w 1919288"/>
              <a:gd name="connsiteY6" fmla="*/ 620 h 838820"/>
              <a:gd name="connsiteX7" fmla="*/ 1143000 w 1919288"/>
              <a:gd name="connsiteY7" fmla="*/ 110157 h 838820"/>
              <a:gd name="connsiteX8" fmla="*/ 1266825 w 1919288"/>
              <a:gd name="connsiteY8" fmla="*/ 372095 h 838820"/>
              <a:gd name="connsiteX9" fmla="*/ 1414463 w 1919288"/>
              <a:gd name="connsiteY9" fmla="*/ 610220 h 838820"/>
              <a:gd name="connsiteX10" fmla="*/ 1595438 w 1919288"/>
              <a:gd name="connsiteY10" fmla="*/ 724520 h 838820"/>
              <a:gd name="connsiteX11" fmla="*/ 1919288 w 1919288"/>
              <a:gd name="connsiteY11" fmla="*/ 824532 h 83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9288" h="838820">
                <a:moveTo>
                  <a:pt x="0" y="838820"/>
                </a:moveTo>
                <a:cubicBezTo>
                  <a:pt x="131763" y="798338"/>
                  <a:pt x="263526" y="757857"/>
                  <a:pt x="357188" y="710232"/>
                </a:cubicBezTo>
                <a:cubicBezTo>
                  <a:pt x="450851" y="662607"/>
                  <a:pt x="504031" y="616570"/>
                  <a:pt x="561975" y="553070"/>
                </a:cubicBezTo>
                <a:cubicBezTo>
                  <a:pt x="619919" y="489570"/>
                  <a:pt x="669925" y="387176"/>
                  <a:pt x="704850" y="329232"/>
                </a:cubicBezTo>
                <a:cubicBezTo>
                  <a:pt x="739775" y="271288"/>
                  <a:pt x="746125" y="248269"/>
                  <a:pt x="771525" y="205407"/>
                </a:cubicBezTo>
                <a:cubicBezTo>
                  <a:pt x="796925" y="162545"/>
                  <a:pt x="817562" y="106188"/>
                  <a:pt x="857250" y="72057"/>
                </a:cubicBezTo>
                <a:cubicBezTo>
                  <a:pt x="896938" y="37926"/>
                  <a:pt x="962025" y="-5730"/>
                  <a:pt x="1009650" y="620"/>
                </a:cubicBezTo>
                <a:cubicBezTo>
                  <a:pt x="1057275" y="6970"/>
                  <a:pt x="1100138" y="48244"/>
                  <a:pt x="1143000" y="110157"/>
                </a:cubicBezTo>
                <a:cubicBezTo>
                  <a:pt x="1185863" y="172069"/>
                  <a:pt x="1221581" y="288751"/>
                  <a:pt x="1266825" y="372095"/>
                </a:cubicBezTo>
                <a:cubicBezTo>
                  <a:pt x="1312069" y="455439"/>
                  <a:pt x="1359694" y="551483"/>
                  <a:pt x="1414463" y="610220"/>
                </a:cubicBezTo>
                <a:cubicBezTo>
                  <a:pt x="1469232" y="668957"/>
                  <a:pt x="1511301" y="688801"/>
                  <a:pt x="1595438" y="724520"/>
                </a:cubicBezTo>
                <a:cubicBezTo>
                  <a:pt x="1679576" y="760239"/>
                  <a:pt x="1799432" y="792385"/>
                  <a:pt x="1919288" y="824532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7410" y="3048000"/>
            <a:ext cx="85941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Adv. learns </a:t>
            </a:r>
            <a:r>
              <a:rPr lang="de-DE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Noise(b</a:t>
            </a:r>
            <a:r>
              <a:rPr lang="de-DE" sz="26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de-DE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: full knowledge about </a:t>
            </a:r>
            <a:r>
              <a:rPr lang="de-DE" sz="2600" dirty="0" err="1" smtClean="0">
                <a:latin typeface="Arial" pitchFamily="34" charset="0"/>
                <a:cs typeface="Arial" pitchFamily="34" charset="0"/>
              </a:rPr>
              <a:t>secret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600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799" y="76200"/>
            <a:ext cx="883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Some examples </a:t>
            </a:r>
            <a:r>
              <a:rPr lang="en-US" sz="32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( F = GF(2) )</a:t>
            </a:r>
            <a:endParaRPr lang="en-US" sz="4800" dirty="0" smtClean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2438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noise 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≈ </a:t>
            </a:r>
            <a:r>
              <a:rPr lang="de-DE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de-DE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very informative leakage</a:t>
            </a:r>
            <a:endParaRPr lang="de-DE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748853" y="3886200"/>
            <a:ext cx="4928547" cy="1360120"/>
            <a:chOff x="2658830" y="2209800"/>
            <a:chExt cx="4928547" cy="1492351"/>
          </a:xfrm>
        </p:grpSpPr>
        <p:grpSp>
          <p:nvGrpSpPr>
            <p:cNvPr id="27" name="Group 26"/>
            <p:cNvGrpSpPr/>
            <p:nvPr/>
          </p:nvGrpSpPr>
          <p:grpSpPr>
            <a:xfrm>
              <a:off x="2658830" y="2209800"/>
              <a:ext cx="3665770" cy="1492351"/>
              <a:chOff x="1676400" y="1506726"/>
              <a:chExt cx="4572000" cy="1830661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1676400" y="1600200"/>
                <a:ext cx="0" cy="17371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1676400" y="3337386"/>
                <a:ext cx="4572000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 38"/>
              <p:cNvSpPr/>
              <p:nvPr/>
            </p:nvSpPr>
            <p:spPr>
              <a:xfrm>
                <a:off x="1744431" y="2027191"/>
                <a:ext cx="3719798" cy="1310195"/>
              </a:xfrm>
              <a:custGeom>
                <a:avLst/>
                <a:gdLst>
                  <a:gd name="connsiteX0" fmla="*/ 0 w 1919288"/>
                  <a:gd name="connsiteY0" fmla="*/ 838820 h 838820"/>
                  <a:gd name="connsiteX1" fmla="*/ 357188 w 1919288"/>
                  <a:gd name="connsiteY1" fmla="*/ 710232 h 838820"/>
                  <a:gd name="connsiteX2" fmla="*/ 561975 w 1919288"/>
                  <a:gd name="connsiteY2" fmla="*/ 553070 h 838820"/>
                  <a:gd name="connsiteX3" fmla="*/ 704850 w 1919288"/>
                  <a:gd name="connsiteY3" fmla="*/ 329232 h 838820"/>
                  <a:gd name="connsiteX4" fmla="*/ 771525 w 1919288"/>
                  <a:gd name="connsiteY4" fmla="*/ 205407 h 838820"/>
                  <a:gd name="connsiteX5" fmla="*/ 857250 w 1919288"/>
                  <a:gd name="connsiteY5" fmla="*/ 72057 h 838820"/>
                  <a:gd name="connsiteX6" fmla="*/ 1009650 w 1919288"/>
                  <a:gd name="connsiteY6" fmla="*/ 620 h 838820"/>
                  <a:gd name="connsiteX7" fmla="*/ 1143000 w 1919288"/>
                  <a:gd name="connsiteY7" fmla="*/ 110157 h 838820"/>
                  <a:gd name="connsiteX8" fmla="*/ 1266825 w 1919288"/>
                  <a:gd name="connsiteY8" fmla="*/ 372095 h 838820"/>
                  <a:gd name="connsiteX9" fmla="*/ 1414463 w 1919288"/>
                  <a:gd name="connsiteY9" fmla="*/ 610220 h 838820"/>
                  <a:gd name="connsiteX10" fmla="*/ 1595438 w 1919288"/>
                  <a:gd name="connsiteY10" fmla="*/ 724520 h 838820"/>
                  <a:gd name="connsiteX11" fmla="*/ 1919288 w 1919288"/>
                  <a:gd name="connsiteY11" fmla="*/ 824532 h 83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9288" h="838820">
                    <a:moveTo>
                      <a:pt x="0" y="838820"/>
                    </a:moveTo>
                    <a:cubicBezTo>
                      <a:pt x="131763" y="798338"/>
                      <a:pt x="263526" y="757857"/>
                      <a:pt x="357188" y="710232"/>
                    </a:cubicBezTo>
                    <a:cubicBezTo>
                      <a:pt x="450851" y="662607"/>
                      <a:pt x="504031" y="616570"/>
                      <a:pt x="561975" y="553070"/>
                    </a:cubicBezTo>
                    <a:cubicBezTo>
                      <a:pt x="619919" y="489570"/>
                      <a:pt x="669925" y="387176"/>
                      <a:pt x="704850" y="329232"/>
                    </a:cubicBezTo>
                    <a:cubicBezTo>
                      <a:pt x="739775" y="271288"/>
                      <a:pt x="746125" y="248269"/>
                      <a:pt x="771525" y="205407"/>
                    </a:cubicBezTo>
                    <a:cubicBezTo>
                      <a:pt x="796925" y="162545"/>
                      <a:pt x="817562" y="106188"/>
                      <a:pt x="857250" y="72057"/>
                    </a:cubicBezTo>
                    <a:cubicBezTo>
                      <a:pt x="896938" y="37926"/>
                      <a:pt x="962025" y="-5730"/>
                      <a:pt x="1009650" y="620"/>
                    </a:cubicBezTo>
                    <a:cubicBezTo>
                      <a:pt x="1057275" y="6970"/>
                      <a:pt x="1100138" y="48244"/>
                      <a:pt x="1143000" y="110157"/>
                    </a:cubicBezTo>
                    <a:cubicBezTo>
                      <a:pt x="1185863" y="172069"/>
                      <a:pt x="1221581" y="288751"/>
                      <a:pt x="1266825" y="372095"/>
                    </a:cubicBezTo>
                    <a:cubicBezTo>
                      <a:pt x="1312069" y="455439"/>
                      <a:pt x="1359694" y="551483"/>
                      <a:pt x="1414463" y="610220"/>
                    </a:cubicBezTo>
                    <a:cubicBezTo>
                      <a:pt x="1469232" y="668957"/>
                      <a:pt x="1511301" y="688801"/>
                      <a:pt x="1595438" y="724520"/>
                    </a:cubicBezTo>
                    <a:cubicBezTo>
                      <a:pt x="1679576" y="760239"/>
                      <a:pt x="1799432" y="792385"/>
                      <a:pt x="1919288" y="824532"/>
                    </a:cubicBezTo>
                  </a:path>
                </a:pathLst>
              </a:custGeom>
              <a:noFill/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28800" y="1506726"/>
                <a:ext cx="2233733" cy="497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Pr[Noise(1)=y]</a:t>
                </a:r>
                <a:endParaRPr lang="de-DE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131407" y="3252135"/>
              <a:ext cx="1455970" cy="405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y</a:t>
              </a:r>
              <a:endParaRPr lang="de-DE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53" y="3897680"/>
            <a:ext cx="4776147" cy="1360120"/>
            <a:chOff x="2658830" y="2209800"/>
            <a:chExt cx="4776147" cy="1492351"/>
          </a:xfrm>
        </p:grpSpPr>
        <p:grpSp>
          <p:nvGrpSpPr>
            <p:cNvPr id="42" name="Group 41"/>
            <p:cNvGrpSpPr/>
            <p:nvPr/>
          </p:nvGrpSpPr>
          <p:grpSpPr>
            <a:xfrm>
              <a:off x="2658830" y="2209800"/>
              <a:ext cx="3665770" cy="1492351"/>
              <a:chOff x="1676400" y="1506726"/>
              <a:chExt cx="4572000" cy="1830661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V="1">
                <a:off x="1676400" y="1600200"/>
                <a:ext cx="0" cy="17371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V="1">
                <a:off x="1676400" y="3337386"/>
                <a:ext cx="4572000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reeform 45"/>
              <p:cNvSpPr/>
              <p:nvPr/>
            </p:nvSpPr>
            <p:spPr>
              <a:xfrm>
                <a:off x="1744431" y="2027191"/>
                <a:ext cx="3719798" cy="1310195"/>
              </a:xfrm>
              <a:custGeom>
                <a:avLst/>
                <a:gdLst>
                  <a:gd name="connsiteX0" fmla="*/ 0 w 1919288"/>
                  <a:gd name="connsiteY0" fmla="*/ 838820 h 838820"/>
                  <a:gd name="connsiteX1" fmla="*/ 357188 w 1919288"/>
                  <a:gd name="connsiteY1" fmla="*/ 710232 h 838820"/>
                  <a:gd name="connsiteX2" fmla="*/ 561975 w 1919288"/>
                  <a:gd name="connsiteY2" fmla="*/ 553070 h 838820"/>
                  <a:gd name="connsiteX3" fmla="*/ 704850 w 1919288"/>
                  <a:gd name="connsiteY3" fmla="*/ 329232 h 838820"/>
                  <a:gd name="connsiteX4" fmla="*/ 771525 w 1919288"/>
                  <a:gd name="connsiteY4" fmla="*/ 205407 h 838820"/>
                  <a:gd name="connsiteX5" fmla="*/ 857250 w 1919288"/>
                  <a:gd name="connsiteY5" fmla="*/ 72057 h 838820"/>
                  <a:gd name="connsiteX6" fmla="*/ 1009650 w 1919288"/>
                  <a:gd name="connsiteY6" fmla="*/ 620 h 838820"/>
                  <a:gd name="connsiteX7" fmla="*/ 1143000 w 1919288"/>
                  <a:gd name="connsiteY7" fmla="*/ 110157 h 838820"/>
                  <a:gd name="connsiteX8" fmla="*/ 1266825 w 1919288"/>
                  <a:gd name="connsiteY8" fmla="*/ 372095 h 838820"/>
                  <a:gd name="connsiteX9" fmla="*/ 1414463 w 1919288"/>
                  <a:gd name="connsiteY9" fmla="*/ 610220 h 838820"/>
                  <a:gd name="connsiteX10" fmla="*/ 1595438 w 1919288"/>
                  <a:gd name="connsiteY10" fmla="*/ 724520 h 838820"/>
                  <a:gd name="connsiteX11" fmla="*/ 1919288 w 1919288"/>
                  <a:gd name="connsiteY11" fmla="*/ 824532 h 838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9288" h="838820">
                    <a:moveTo>
                      <a:pt x="0" y="838820"/>
                    </a:moveTo>
                    <a:cubicBezTo>
                      <a:pt x="131763" y="798338"/>
                      <a:pt x="263526" y="757857"/>
                      <a:pt x="357188" y="710232"/>
                    </a:cubicBezTo>
                    <a:cubicBezTo>
                      <a:pt x="450851" y="662607"/>
                      <a:pt x="504031" y="616570"/>
                      <a:pt x="561975" y="553070"/>
                    </a:cubicBezTo>
                    <a:cubicBezTo>
                      <a:pt x="619919" y="489570"/>
                      <a:pt x="669925" y="387176"/>
                      <a:pt x="704850" y="329232"/>
                    </a:cubicBezTo>
                    <a:cubicBezTo>
                      <a:pt x="739775" y="271288"/>
                      <a:pt x="746125" y="248269"/>
                      <a:pt x="771525" y="205407"/>
                    </a:cubicBezTo>
                    <a:cubicBezTo>
                      <a:pt x="796925" y="162545"/>
                      <a:pt x="817562" y="106188"/>
                      <a:pt x="857250" y="72057"/>
                    </a:cubicBezTo>
                    <a:cubicBezTo>
                      <a:pt x="896938" y="37926"/>
                      <a:pt x="962025" y="-5730"/>
                      <a:pt x="1009650" y="620"/>
                    </a:cubicBezTo>
                    <a:cubicBezTo>
                      <a:pt x="1057275" y="6970"/>
                      <a:pt x="1100138" y="48244"/>
                      <a:pt x="1143000" y="110157"/>
                    </a:cubicBezTo>
                    <a:cubicBezTo>
                      <a:pt x="1185863" y="172069"/>
                      <a:pt x="1221581" y="288751"/>
                      <a:pt x="1266825" y="372095"/>
                    </a:cubicBezTo>
                    <a:cubicBezTo>
                      <a:pt x="1312069" y="455439"/>
                      <a:pt x="1359694" y="551483"/>
                      <a:pt x="1414463" y="610220"/>
                    </a:cubicBezTo>
                    <a:cubicBezTo>
                      <a:pt x="1469232" y="668957"/>
                      <a:pt x="1511301" y="688801"/>
                      <a:pt x="1595438" y="724520"/>
                    </a:cubicBezTo>
                    <a:cubicBezTo>
                      <a:pt x="1679576" y="760239"/>
                      <a:pt x="1799432" y="792385"/>
                      <a:pt x="1919288" y="824532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828800" y="1506726"/>
                <a:ext cx="2233733" cy="497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  <a:sym typeface="Wingdings" panose="05000000000000000000" pitchFamily="2" charset="2"/>
                  </a:rPr>
                  <a:t>Pr[Noise(0)=y]</a:t>
                </a:r>
                <a:endParaRPr lang="de-DE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5979007" y="3252135"/>
              <a:ext cx="1455970" cy="405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Wingdings" panose="05000000000000000000" pitchFamily="2" charset="2"/>
                </a:rPr>
                <a:t>y</a:t>
              </a:r>
              <a:endParaRPr lang="de-D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Equal 1"/>
          <p:cNvSpPr/>
          <p:nvPr/>
        </p:nvSpPr>
        <p:spPr>
          <a:xfrm>
            <a:off x="3712262" y="4115213"/>
            <a:ext cx="914400" cy="5966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000" y="6051396"/>
            <a:ext cx="85941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Adv. learns </a:t>
            </a:r>
            <a:r>
              <a:rPr lang="de-DE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Noise(b</a:t>
            </a:r>
            <a:r>
              <a:rPr lang="de-DE" sz="26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de-DE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: no knowledge </a:t>
            </a:r>
            <a:r>
              <a:rPr lang="de-DE" sz="26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600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4590" y="5441796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High noise 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= 0</a:t>
            </a:r>
            <a:r>
              <a:rPr lang="de-DE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non-informative leakage</a:t>
            </a:r>
            <a:endParaRPr lang="de-DE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3503760">
            <a:off x="6496829" y="1637861"/>
            <a:ext cx="358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Arial" pitchFamily="34" charset="0"/>
                <a:cs typeface="Arial" pitchFamily="34" charset="0"/>
              </a:rPr>
              <a:t>Encoding insecure</a:t>
            </a:r>
          </a:p>
        </p:txBody>
      </p:sp>
      <p:sp>
        <p:nvSpPr>
          <p:cNvPr id="51" name="TextBox 50"/>
          <p:cNvSpPr txBox="1"/>
          <p:nvPr/>
        </p:nvSpPr>
        <p:spPr>
          <a:xfrm rot="3503760">
            <a:off x="6719658" y="4321318"/>
            <a:ext cx="358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Arial" pitchFamily="34" charset="0"/>
                <a:cs typeface="Arial" pitchFamily="34" charset="0"/>
              </a:rPr>
              <a:t>Enc secure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38022" y="1907431"/>
            <a:ext cx="179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Noise(0)</a:t>
            </a:r>
            <a:endParaRPr lang="de-DE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00600" y="1905000"/>
            <a:ext cx="179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Noise(1)</a:t>
            </a:r>
            <a:endParaRPr lang="de-DE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6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48" grpId="0"/>
      <p:bldP spid="49" grpId="0"/>
      <p:bldP spid="50" grpId="0"/>
      <p:bldP spid="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88374" y="6492875"/>
            <a:ext cx="555625" cy="365125"/>
          </a:xfrm>
        </p:spPr>
        <p:txBody>
          <a:bodyPr/>
          <a:lstStyle/>
          <a:p>
            <a:fld id="{5E4B7D7B-2D66-4A57-AA1A-26EE00A1B242}" type="slidenum">
              <a:rPr lang="he-I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43615" y="1820559"/>
            <a:ext cx="0" cy="12906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3615" y="3111233"/>
            <a:ext cx="4690385" cy="269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1752600" y="2137799"/>
            <a:ext cx="2982486" cy="973431"/>
          </a:xfrm>
          <a:custGeom>
            <a:avLst/>
            <a:gdLst>
              <a:gd name="connsiteX0" fmla="*/ 0 w 1919288"/>
              <a:gd name="connsiteY0" fmla="*/ 838820 h 838820"/>
              <a:gd name="connsiteX1" fmla="*/ 357188 w 1919288"/>
              <a:gd name="connsiteY1" fmla="*/ 710232 h 838820"/>
              <a:gd name="connsiteX2" fmla="*/ 561975 w 1919288"/>
              <a:gd name="connsiteY2" fmla="*/ 553070 h 838820"/>
              <a:gd name="connsiteX3" fmla="*/ 704850 w 1919288"/>
              <a:gd name="connsiteY3" fmla="*/ 329232 h 838820"/>
              <a:gd name="connsiteX4" fmla="*/ 771525 w 1919288"/>
              <a:gd name="connsiteY4" fmla="*/ 205407 h 838820"/>
              <a:gd name="connsiteX5" fmla="*/ 857250 w 1919288"/>
              <a:gd name="connsiteY5" fmla="*/ 72057 h 838820"/>
              <a:gd name="connsiteX6" fmla="*/ 1009650 w 1919288"/>
              <a:gd name="connsiteY6" fmla="*/ 620 h 838820"/>
              <a:gd name="connsiteX7" fmla="*/ 1143000 w 1919288"/>
              <a:gd name="connsiteY7" fmla="*/ 110157 h 838820"/>
              <a:gd name="connsiteX8" fmla="*/ 1266825 w 1919288"/>
              <a:gd name="connsiteY8" fmla="*/ 372095 h 838820"/>
              <a:gd name="connsiteX9" fmla="*/ 1414463 w 1919288"/>
              <a:gd name="connsiteY9" fmla="*/ 610220 h 838820"/>
              <a:gd name="connsiteX10" fmla="*/ 1595438 w 1919288"/>
              <a:gd name="connsiteY10" fmla="*/ 724520 h 838820"/>
              <a:gd name="connsiteX11" fmla="*/ 1919288 w 1919288"/>
              <a:gd name="connsiteY11" fmla="*/ 824532 h 83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9288" h="838820">
                <a:moveTo>
                  <a:pt x="0" y="838820"/>
                </a:moveTo>
                <a:cubicBezTo>
                  <a:pt x="131763" y="798338"/>
                  <a:pt x="263526" y="757857"/>
                  <a:pt x="357188" y="710232"/>
                </a:cubicBezTo>
                <a:cubicBezTo>
                  <a:pt x="450851" y="662607"/>
                  <a:pt x="504031" y="616570"/>
                  <a:pt x="561975" y="553070"/>
                </a:cubicBezTo>
                <a:cubicBezTo>
                  <a:pt x="619919" y="489570"/>
                  <a:pt x="669925" y="387176"/>
                  <a:pt x="704850" y="329232"/>
                </a:cubicBezTo>
                <a:cubicBezTo>
                  <a:pt x="739775" y="271288"/>
                  <a:pt x="746125" y="248269"/>
                  <a:pt x="771525" y="205407"/>
                </a:cubicBezTo>
                <a:cubicBezTo>
                  <a:pt x="796925" y="162545"/>
                  <a:pt x="817562" y="106188"/>
                  <a:pt x="857250" y="72057"/>
                </a:cubicBezTo>
                <a:cubicBezTo>
                  <a:pt x="896938" y="37926"/>
                  <a:pt x="962025" y="-5730"/>
                  <a:pt x="1009650" y="620"/>
                </a:cubicBezTo>
                <a:cubicBezTo>
                  <a:pt x="1057275" y="6970"/>
                  <a:pt x="1100138" y="48244"/>
                  <a:pt x="1143000" y="110157"/>
                </a:cubicBezTo>
                <a:cubicBezTo>
                  <a:pt x="1185863" y="172069"/>
                  <a:pt x="1221581" y="288751"/>
                  <a:pt x="1266825" y="372095"/>
                </a:cubicBezTo>
                <a:cubicBezTo>
                  <a:pt x="1312069" y="455439"/>
                  <a:pt x="1359694" y="551483"/>
                  <a:pt x="1414463" y="610220"/>
                </a:cubicBezTo>
                <a:cubicBezTo>
                  <a:pt x="1469232" y="668957"/>
                  <a:pt x="1511301" y="688801"/>
                  <a:pt x="1595438" y="724520"/>
                </a:cubicBezTo>
                <a:cubicBezTo>
                  <a:pt x="1679576" y="760239"/>
                  <a:pt x="1799432" y="792385"/>
                  <a:pt x="1919288" y="824532"/>
                </a:cubicBezTo>
              </a:path>
            </a:pathLst>
          </a:cu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5807" y="1751111"/>
            <a:ext cx="179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Pr[Noise(x)=y]</a:t>
            </a:r>
            <a:endParaRPr lang="de-DE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2755381"/>
            <a:ext cx="145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Noise(x)=y</a:t>
            </a:r>
            <a:endParaRPr lang="de-DE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43614" y="2164763"/>
            <a:ext cx="2982486" cy="973431"/>
          </a:xfrm>
          <a:custGeom>
            <a:avLst/>
            <a:gdLst>
              <a:gd name="connsiteX0" fmla="*/ 0 w 1919288"/>
              <a:gd name="connsiteY0" fmla="*/ 838820 h 838820"/>
              <a:gd name="connsiteX1" fmla="*/ 357188 w 1919288"/>
              <a:gd name="connsiteY1" fmla="*/ 710232 h 838820"/>
              <a:gd name="connsiteX2" fmla="*/ 561975 w 1919288"/>
              <a:gd name="connsiteY2" fmla="*/ 553070 h 838820"/>
              <a:gd name="connsiteX3" fmla="*/ 704850 w 1919288"/>
              <a:gd name="connsiteY3" fmla="*/ 329232 h 838820"/>
              <a:gd name="connsiteX4" fmla="*/ 771525 w 1919288"/>
              <a:gd name="connsiteY4" fmla="*/ 205407 h 838820"/>
              <a:gd name="connsiteX5" fmla="*/ 857250 w 1919288"/>
              <a:gd name="connsiteY5" fmla="*/ 72057 h 838820"/>
              <a:gd name="connsiteX6" fmla="*/ 1009650 w 1919288"/>
              <a:gd name="connsiteY6" fmla="*/ 620 h 838820"/>
              <a:gd name="connsiteX7" fmla="*/ 1143000 w 1919288"/>
              <a:gd name="connsiteY7" fmla="*/ 110157 h 838820"/>
              <a:gd name="connsiteX8" fmla="*/ 1266825 w 1919288"/>
              <a:gd name="connsiteY8" fmla="*/ 372095 h 838820"/>
              <a:gd name="connsiteX9" fmla="*/ 1414463 w 1919288"/>
              <a:gd name="connsiteY9" fmla="*/ 610220 h 838820"/>
              <a:gd name="connsiteX10" fmla="*/ 1595438 w 1919288"/>
              <a:gd name="connsiteY10" fmla="*/ 724520 h 838820"/>
              <a:gd name="connsiteX11" fmla="*/ 1919288 w 1919288"/>
              <a:gd name="connsiteY11" fmla="*/ 824532 h 83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9288" h="838820">
                <a:moveTo>
                  <a:pt x="0" y="838820"/>
                </a:moveTo>
                <a:cubicBezTo>
                  <a:pt x="131763" y="798338"/>
                  <a:pt x="263526" y="757857"/>
                  <a:pt x="357188" y="710232"/>
                </a:cubicBezTo>
                <a:cubicBezTo>
                  <a:pt x="450851" y="662607"/>
                  <a:pt x="504031" y="616570"/>
                  <a:pt x="561975" y="553070"/>
                </a:cubicBezTo>
                <a:cubicBezTo>
                  <a:pt x="619919" y="489570"/>
                  <a:pt x="669925" y="387176"/>
                  <a:pt x="704850" y="329232"/>
                </a:cubicBezTo>
                <a:cubicBezTo>
                  <a:pt x="739775" y="271288"/>
                  <a:pt x="746125" y="248269"/>
                  <a:pt x="771525" y="205407"/>
                </a:cubicBezTo>
                <a:cubicBezTo>
                  <a:pt x="796925" y="162545"/>
                  <a:pt x="817562" y="106188"/>
                  <a:pt x="857250" y="72057"/>
                </a:cubicBezTo>
                <a:cubicBezTo>
                  <a:pt x="896938" y="37926"/>
                  <a:pt x="962025" y="-5730"/>
                  <a:pt x="1009650" y="620"/>
                </a:cubicBezTo>
                <a:cubicBezTo>
                  <a:pt x="1057275" y="6970"/>
                  <a:pt x="1100138" y="48244"/>
                  <a:pt x="1143000" y="110157"/>
                </a:cubicBezTo>
                <a:cubicBezTo>
                  <a:pt x="1185863" y="172069"/>
                  <a:pt x="1221581" y="288751"/>
                  <a:pt x="1266825" y="372095"/>
                </a:cubicBezTo>
                <a:cubicBezTo>
                  <a:pt x="1312069" y="455439"/>
                  <a:pt x="1359694" y="551483"/>
                  <a:pt x="1414463" y="610220"/>
                </a:cubicBezTo>
                <a:cubicBezTo>
                  <a:pt x="1469232" y="668957"/>
                  <a:pt x="1511301" y="688801"/>
                  <a:pt x="1595438" y="724520"/>
                </a:cubicBezTo>
                <a:cubicBezTo>
                  <a:pt x="1679576" y="760239"/>
                  <a:pt x="1799432" y="792385"/>
                  <a:pt x="1919288" y="824532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799" y="76200"/>
            <a:ext cx="883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Some examples </a:t>
            </a:r>
            <a:r>
              <a:rPr lang="en-US" sz="32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( F = GF(2) )</a:t>
            </a:r>
            <a:endParaRPr lang="en-US" sz="4800" dirty="0" smtClean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799" y="948284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Interesting case: „some noise“</a:t>
            </a:r>
            <a:endParaRPr lang="de-DE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4114800"/>
            <a:ext cx="85941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Adv. learns </a:t>
            </a:r>
            <a:r>
              <a:rPr lang="de-DE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Noise(b</a:t>
            </a:r>
            <a:r>
              <a:rPr lang="de-DE" sz="26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de-DE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2600" dirty="0" err="1" smtClean="0">
                <a:latin typeface="Arial" pitchFamily="34" charset="0"/>
                <a:cs typeface="Arial" pitchFamily="34" charset="0"/>
              </a:rPr>
              <a:t>knowledge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6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600" dirty="0" err="1" smtClean="0">
                <a:latin typeface="Arial" pitchFamily="34" charset="0"/>
                <a:cs typeface="Arial" pitchFamily="34" charset="0"/>
              </a:rPr>
              <a:t>decreases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600" dirty="0" err="1" smtClean="0">
                <a:latin typeface="Arial" pitchFamily="34" charset="0"/>
                <a:cs typeface="Arial" pitchFamily="34" charset="0"/>
              </a:rPr>
              <a:t>exponentially</a:t>
            </a:r>
            <a:r>
              <a:rPr lang="de-DE" sz="26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de-DE" sz="2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590" y="3505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&lt; 1/8</a:t>
            </a:r>
            <a:r>
              <a:rPr lang="de-DE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sufficiently</a:t>
            </a:r>
            <a:r>
              <a:rPr lang="de-DE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large </a:t>
            </a:r>
            <a:r>
              <a:rPr lang="de-DE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de-DE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606" y="5267980"/>
            <a:ext cx="89517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leakage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computation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13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6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Circuits for </a:t>
            </a:r>
            <a:r>
              <a:rPr lang="de-DE" sz="4000" dirty="0" err="1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noisy</a:t>
            </a:r>
            <a:r>
              <a:rPr lang="de-DE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 </a:t>
            </a:r>
            <a:r>
              <a:rPr lang="de-DE" sz="4000" dirty="0" err="1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leakage</a:t>
            </a:r>
            <a:r>
              <a:rPr lang="de-DE" sz="40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 </a:t>
            </a:r>
            <a:r>
              <a:rPr lang="de-DE" sz="24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[PR13, DDF14]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7" name="TextBox 3"/>
          <p:cNvSpPr txBox="1"/>
          <p:nvPr/>
        </p:nvSpPr>
        <p:spPr>
          <a:xfrm>
            <a:off x="7985110" y="1913362"/>
            <a:ext cx="571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438400" y="1211885"/>
            <a:ext cx="2362200" cy="1147763"/>
            <a:chOff x="3048000" y="4153798"/>
            <a:chExt cx="2362200" cy="1147763"/>
          </a:xfrm>
        </p:grpSpPr>
        <p:sp>
          <p:nvSpPr>
            <p:cNvPr id="29" name="Right Arrow 28"/>
            <p:cNvSpPr/>
            <p:nvPr/>
          </p:nvSpPr>
          <p:spPr bwMode="auto">
            <a:xfrm>
              <a:off x="3048000" y="4379805"/>
              <a:ext cx="2362200" cy="510012"/>
            </a:xfrm>
            <a:prstGeom prst="rightArrow">
              <a:avLst>
                <a:gd name="adj1" fmla="val 42300"/>
                <a:gd name="adj2" fmla="val 50000"/>
              </a:avLst>
            </a:prstGeom>
            <a:gradFill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0794" tIns="50397" rIns="100794" bIns="50397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400" dirty="0" smtClean="0"/>
            </a:p>
          </p:txBody>
        </p:sp>
        <p:pic>
          <p:nvPicPr>
            <p:cNvPr id="30" name="Picture 21" descr="C:\Documents and Settings\Sebastian\Local Settings\Temporary Internet Files\Content.IE5\FLZVDQ11\MCj043261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4153798"/>
              <a:ext cx="1147763" cy="114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4968502" y="743838"/>
            <a:ext cx="1541914" cy="1676400"/>
            <a:chOff x="5984544" y="3853761"/>
            <a:chExt cx="1202970" cy="1299826"/>
          </a:xfrm>
        </p:grpSpPr>
        <p:pic>
          <p:nvPicPr>
            <p:cNvPr id="32" name="Picture 47" descr="sim-yello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44514" y="4049925"/>
              <a:ext cx="1143000" cy="1103662"/>
            </a:xfrm>
            <a:prstGeom prst="rect">
              <a:avLst/>
            </a:prstGeom>
            <a:noFill/>
          </p:spPr>
        </p:pic>
        <p:sp>
          <p:nvSpPr>
            <p:cNvPr id="33" name="Rectangle 4"/>
            <p:cNvSpPr txBox="1">
              <a:spLocks noChangeArrowheads="1"/>
            </p:cNvSpPr>
            <p:nvPr/>
          </p:nvSpPr>
          <p:spPr bwMode="auto">
            <a:xfrm>
              <a:off x="6477000" y="3853761"/>
              <a:ext cx="609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sp>
          <p:nvSpPr>
            <p:cNvPr id="34" name="Rectangle 4"/>
            <p:cNvSpPr txBox="1">
              <a:spLocks noChangeArrowheads="1"/>
            </p:cNvSpPr>
            <p:nvPr/>
          </p:nvSpPr>
          <p:spPr bwMode="auto">
            <a:xfrm>
              <a:off x="5984544" y="4106813"/>
              <a:ext cx="644856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90587" y="988048"/>
            <a:ext cx="971551" cy="1134007"/>
            <a:chOff x="890587" y="3929961"/>
            <a:chExt cx="971551" cy="1134007"/>
          </a:xfrm>
        </p:grpSpPr>
        <p:sp>
          <p:nvSpPr>
            <p:cNvPr id="36" name="Rectangle 4"/>
            <p:cNvSpPr txBox="1">
              <a:spLocks noChangeArrowheads="1"/>
            </p:cNvSpPr>
            <p:nvPr/>
          </p:nvSpPr>
          <p:spPr bwMode="auto">
            <a:xfrm>
              <a:off x="890587" y="4158561"/>
              <a:ext cx="48101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pic>
          <p:nvPicPr>
            <p:cNvPr id="37" name="Picture 45" descr="sim-gre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0600" y="4253811"/>
              <a:ext cx="838200" cy="810157"/>
            </a:xfrm>
            <a:prstGeom prst="rect">
              <a:avLst/>
            </a:prstGeom>
            <a:noFill/>
          </p:spPr>
        </p:pic>
        <p:sp>
          <p:nvSpPr>
            <p:cNvPr id="38" name="Rectangle 4"/>
            <p:cNvSpPr txBox="1">
              <a:spLocks noChangeArrowheads="1"/>
            </p:cNvSpPr>
            <p:nvPr/>
          </p:nvSpPr>
          <p:spPr bwMode="auto">
            <a:xfrm>
              <a:off x="1308100" y="3929961"/>
              <a:ext cx="55403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sp>
        <p:nvSpPr>
          <p:cNvPr id="39" name="Lightning Bolt 38"/>
          <p:cNvSpPr>
            <a:spLocks noChangeArrowheads="1"/>
          </p:cNvSpPr>
          <p:nvPr/>
        </p:nvSpPr>
        <p:spPr bwMode="auto">
          <a:xfrm rot="18343918">
            <a:off x="6629352" y="1315437"/>
            <a:ext cx="775309" cy="808582"/>
          </a:xfrm>
          <a:prstGeom prst="lightningBolt">
            <a:avLst/>
          </a:prstGeom>
          <a:solidFill>
            <a:srgbClr val="FF5B5B"/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" name="Picture 2" descr="devil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719" y="1216647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ounded Rectangular Callout 15"/>
          <p:cNvSpPr>
            <a:spLocks noChangeArrowheads="1"/>
          </p:cNvSpPr>
          <p:nvPr/>
        </p:nvSpPr>
        <p:spPr bwMode="auto">
          <a:xfrm>
            <a:off x="299818" y="2366766"/>
            <a:ext cx="2976782" cy="605034"/>
          </a:xfrm>
          <a:prstGeom prst="wedgeRoundRectCallout">
            <a:avLst>
              <a:gd name="adj1" fmla="val 50384"/>
              <a:gd name="adj2" fmla="val -138607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t" anchorCtr="0"/>
          <a:lstStyle/>
          <a:p>
            <a:pPr eaLnBrk="0" hangingPunct="0">
              <a:spcBef>
                <a:spcPct val="20000"/>
              </a:spcBef>
            </a:pPr>
            <a:r>
              <a:rPr lang="de-D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Compiler </a:t>
            </a:r>
            <a:r>
              <a:rPr lang="de-DE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ISW03</a:t>
            </a:r>
            <a:endParaRPr lang="en-US" sz="24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ular Callout 15"/>
          <p:cNvSpPr>
            <a:spLocks noChangeArrowheads="1"/>
          </p:cNvSpPr>
          <p:nvPr/>
        </p:nvSpPr>
        <p:spPr bwMode="auto">
          <a:xfrm>
            <a:off x="3657600" y="2344038"/>
            <a:ext cx="5195030" cy="982071"/>
          </a:xfrm>
          <a:prstGeom prst="wedgeRoundRectCallout">
            <a:avLst>
              <a:gd name="adj1" fmla="val 12513"/>
              <a:gd name="adj2" fmla="val -95839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t" anchorCtr="0"/>
          <a:lstStyle/>
          <a:p>
            <a:pPr eaLnBrk="0" hangingPunct="0">
              <a:spcBef>
                <a:spcPct val="20000"/>
              </a:spcBef>
            </a:pPr>
            <a:r>
              <a:rPr lang="de-DE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Adversary obtains noisy version of each wire: </a:t>
            </a: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N(w</a:t>
            </a:r>
            <a:r>
              <a:rPr lang="de-DE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1397" y="4019966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proof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techniques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4167" y="4553366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proof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technical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proof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random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message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security</a:t>
            </a: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Reduction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probing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model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simple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proofs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full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simulation-based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security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34</a:t>
            </a:fld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28600" y="34290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No quantitative bound on amount of leakage</a:t>
            </a:r>
          </a:p>
        </p:txBody>
      </p:sp>
    </p:spTree>
    <p:extLst>
      <p:ext uri="{BB962C8B-B14F-4D97-AF65-F5344CB8AC3E}">
        <p14:creationId xmlns:p14="http://schemas.microsoft.com/office/powerpoint/2010/main" val="140177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/>
      <p:bldP spid="44" grpId="0"/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0" y="76200"/>
            <a:ext cx="8650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7F7F7F"/>
                </a:solidFill>
                <a:latin typeface="Arial Rounded MT Bold"/>
                <a:cs typeface="Arial Rounded MT Bold"/>
              </a:rPr>
              <a:t>M</a:t>
            </a:r>
            <a:r>
              <a:rPr lang="en-US" sz="54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ain observation</a:t>
            </a:r>
            <a:endParaRPr lang="en-US" sz="54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defRPr>
            </a:lvl1pPr>
          </a:lstStyle>
          <a:p>
            <a:fld id="{36DA8278-8F4F-44C3-A7E1-BA3F58CF8BC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5" name="TextBox 3"/>
          <p:cNvSpPr txBox="1"/>
          <p:nvPr/>
        </p:nvSpPr>
        <p:spPr>
          <a:xfrm rot="16200000">
            <a:off x="6564" y="2257939"/>
            <a:ext cx="1148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secret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rapezoid 25"/>
          <p:cNvSpPr/>
          <p:nvPr/>
        </p:nvSpPr>
        <p:spPr>
          <a:xfrm rot="16200000">
            <a:off x="789531" y="1860408"/>
            <a:ext cx="1930999" cy="1299047"/>
          </a:xfrm>
          <a:prstGeom prst="trapezoid">
            <a:avLst>
              <a:gd name="adj" fmla="val 463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endParaRPr lang="en-US" sz="2400" dirty="0"/>
          </a:p>
        </p:txBody>
      </p:sp>
      <p:sp>
        <p:nvSpPr>
          <p:cNvPr id="27" name="TextBox 3"/>
          <p:cNvSpPr txBox="1"/>
          <p:nvPr/>
        </p:nvSpPr>
        <p:spPr>
          <a:xfrm>
            <a:off x="1109153" y="222199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Leakage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ight Brace 27"/>
          <p:cNvSpPr/>
          <p:nvPr/>
        </p:nvSpPr>
        <p:spPr>
          <a:xfrm rot="10800000">
            <a:off x="810331" y="2091216"/>
            <a:ext cx="295174" cy="795433"/>
          </a:xfrm>
          <a:prstGeom prst="rightBrace">
            <a:avLst>
              <a:gd name="adj1" fmla="val 2787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33399" y="1072898"/>
            <a:ext cx="2861754" cy="553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sz="3000" dirty="0" smtClean="0">
                <a:latin typeface="Arial" pitchFamily="34" charset="0"/>
                <a:cs typeface="Arial" pitchFamily="34" charset="0"/>
              </a:rPr>
              <a:t>Noisy leakage</a:t>
            </a: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83322">
            <a:off x="1547869" y="2221489"/>
            <a:ext cx="22309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027452" y="1066800"/>
            <a:ext cx="3200400" cy="553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en-US" sz="3000" dirty="0" smtClean="0">
                <a:latin typeface="Arial" pitchFamily="34" charset="0"/>
                <a:cs typeface="Arial" pitchFamily="34" charset="0"/>
              </a:rPr>
              <a:t>Probing leakage</a:t>
            </a:r>
          </a:p>
        </p:txBody>
      </p:sp>
      <p:sp>
        <p:nvSpPr>
          <p:cNvPr id="2" name="Strzałka w lewo i prawo 1"/>
          <p:cNvSpPr/>
          <p:nvPr/>
        </p:nvSpPr>
        <p:spPr>
          <a:xfrm>
            <a:off x="3227645" y="2191556"/>
            <a:ext cx="1905000" cy="762000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equivalent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38554" y="1926473"/>
            <a:ext cx="2298700" cy="1415956"/>
            <a:chOff x="762000" y="2514600"/>
            <a:chExt cx="2967036" cy="1734861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2000" y="2514600"/>
              <a:ext cx="2967036" cy="17348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5" rIns="91430" bIns="45715"/>
            <a:lstStyle/>
            <a:p>
              <a:pPr algn="l" defTabSz="914400">
                <a:spcBef>
                  <a:spcPct val="0"/>
                </a:spcBef>
              </a:pPr>
              <a:endParaRPr lang="en-US" sz="2800" i="1">
                <a:solidFill>
                  <a:srgbClr val="000000"/>
                </a:solidFill>
              </a:endParaRPr>
            </a:p>
          </p:txBody>
        </p: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>
              <a:off x="909636" y="2808404"/>
              <a:ext cx="511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>
              <a:off x="909636" y="2964286"/>
              <a:ext cx="511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36"/>
            <p:cNvSpPr>
              <a:spLocks noChangeShapeType="1"/>
            </p:cNvSpPr>
            <p:nvPr/>
          </p:nvSpPr>
          <p:spPr bwMode="auto">
            <a:xfrm>
              <a:off x="2027236" y="2889987"/>
              <a:ext cx="576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523999" y="3210494"/>
              <a:ext cx="503237" cy="311281"/>
            </a:xfrm>
            <a:prstGeom prst="rect">
              <a:avLst/>
            </a:prstGeom>
            <a:solidFill>
              <a:srgbClr val="F8EEC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r>
                <a:rPr lang="en-US" b="1">
                  <a:cs typeface="Arial" pitchFamily="34" charset="0"/>
                </a:rPr>
                <a:t>C</a:t>
              </a:r>
            </a:p>
          </p:txBody>
        </p:sp>
        <p:sp>
          <p:nvSpPr>
            <p:cNvPr id="18" name="Line 38"/>
            <p:cNvSpPr>
              <a:spLocks noChangeShapeType="1"/>
            </p:cNvSpPr>
            <p:nvPr/>
          </p:nvSpPr>
          <p:spPr bwMode="auto">
            <a:xfrm>
              <a:off x="909636" y="3366377"/>
              <a:ext cx="511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027236" y="3283336"/>
              <a:ext cx="320675" cy="45719"/>
            </a:xfrm>
            <a:custGeom>
              <a:avLst/>
              <a:gdLst>
                <a:gd name="T0" fmla="*/ 0 w 201"/>
                <a:gd name="T1" fmla="*/ 0 h 1"/>
                <a:gd name="T2" fmla="*/ 2147483647 w 201"/>
                <a:gd name="T3" fmla="*/ 2147483647 h 1"/>
                <a:gd name="T4" fmla="*/ 0 60000 65536"/>
                <a:gd name="T5" fmla="*/ 0 60000 65536"/>
                <a:gd name="T6" fmla="*/ 0 w 201"/>
                <a:gd name="T7" fmla="*/ 0 h 1"/>
                <a:gd name="T8" fmla="*/ 201 w 20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1" h="1">
                  <a:moveTo>
                    <a:pt x="0" y="0"/>
                  </a:moveTo>
                  <a:lnTo>
                    <a:pt x="201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0" tIns="45715" rIns="91430" bIns="45715"/>
            <a:lstStyle/>
            <a:p>
              <a:endParaRPr lang="de-DE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0" name="Line 40"/>
            <p:cNvSpPr>
              <a:spLocks noChangeShapeType="1"/>
            </p:cNvSpPr>
            <p:nvPr/>
          </p:nvSpPr>
          <p:spPr bwMode="auto">
            <a:xfrm>
              <a:off x="2027236" y="3439219"/>
              <a:ext cx="288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41"/>
            <p:cNvSpPr>
              <a:spLocks noChangeShapeType="1"/>
            </p:cNvSpPr>
            <p:nvPr/>
          </p:nvSpPr>
          <p:spPr bwMode="auto">
            <a:xfrm flipV="1">
              <a:off x="2347911" y="3056068"/>
              <a:ext cx="0" cy="207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2347911" y="3056068"/>
              <a:ext cx="255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Rectangle 47"/>
            <p:cNvSpPr>
              <a:spLocks noChangeArrowheads="1"/>
            </p:cNvSpPr>
            <p:nvPr/>
          </p:nvSpPr>
          <p:spPr bwMode="auto">
            <a:xfrm>
              <a:off x="1158874" y="3753898"/>
              <a:ext cx="506412" cy="311281"/>
            </a:xfrm>
            <a:prstGeom prst="rect">
              <a:avLst/>
            </a:prstGeom>
            <a:solidFill>
              <a:srgbClr val="F8EEC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de-DE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>
              <a:off x="2814636" y="3520803"/>
              <a:ext cx="722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51"/>
            <p:cNvSpPr>
              <a:spLocks noChangeShapeType="1"/>
            </p:cNvSpPr>
            <p:nvPr/>
          </p:nvSpPr>
          <p:spPr bwMode="auto">
            <a:xfrm flipV="1">
              <a:off x="1997074" y="3705823"/>
              <a:ext cx="0" cy="226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52"/>
            <p:cNvSpPr>
              <a:spLocks noChangeShapeType="1"/>
            </p:cNvSpPr>
            <p:nvPr/>
          </p:nvSpPr>
          <p:spPr bwMode="auto">
            <a:xfrm>
              <a:off x="1998661" y="3705823"/>
              <a:ext cx="252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1489074" y="2744303"/>
              <a:ext cx="504825" cy="332564"/>
            </a:xfrm>
            <a:prstGeom prst="rect">
              <a:avLst/>
            </a:prstGeom>
            <a:solidFill>
              <a:srgbClr val="F8EEC8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Arial" pitchFamily="34" charset="0"/>
                </a:rPr>
                <a:t>●</a:t>
              </a:r>
            </a:p>
          </p:txBody>
        </p:sp>
        <p:sp>
          <p:nvSpPr>
            <p:cNvPr id="35" name="Rectangle 42"/>
            <p:cNvSpPr>
              <a:spLocks noChangeArrowheads="1"/>
            </p:cNvSpPr>
            <p:nvPr/>
          </p:nvSpPr>
          <p:spPr bwMode="auto">
            <a:xfrm>
              <a:off x="2555874" y="2758871"/>
              <a:ext cx="504825" cy="332564"/>
            </a:xfrm>
            <a:prstGeom prst="rect">
              <a:avLst/>
            </a:prstGeom>
            <a:solidFill>
              <a:srgbClr val="F8EEC8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Arial" pitchFamily="34" charset="0"/>
                </a:rPr>
                <a:t>+</a:t>
              </a: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279649" y="3373661"/>
              <a:ext cx="504825" cy="332564"/>
            </a:xfrm>
            <a:prstGeom prst="rect">
              <a:avLst/>
            </a:prstGeom>
            <a:solidFill>
              <a:srgbClr val="F8EEC8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Arial" pitchFamily="34" charset="0"/>
                </a:rPr>
                <a:t>●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649411" y="3957554"/>
              <a:ext cx="347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9"/>
            <p:cNvSpPr>
              <a:spLocks noChangeShapeType="1"/>
            </p:cNvSpPr>
            <p:nvPr/>
          </p:nvSpPr>
          <p:spPr bwMode="auto">
            <a:xfrm>
              <a:off x="3082923" y="2940977"/>
              <a:ext cx="4937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24867" y="2667000"/>
              <a:ext cx="327024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50800" dist="50800" dir="5400000" algn="ctr" rotWithShape="0">
                <a:srgbClr val="FF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879997" y="3506843"/>
              <a:ext cx="257569" cy="4331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50800" dist="50800" dir="5400000" algn="ctr" rotWithShape="0">
                <a:srgbClr val="FF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89759" y="3086187"/>
              <a:ext cx="303214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50800" dist="50800" dir="5400000" algn="ctr" rotWithShape="0">
                <a:srgbClr val="FF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/>
          <p:cNvCxnSpPr/>
          <p:nvPr/>
        </p:nvCxnSpPr>
        <p:spPr bwMode="auto">
          <a:xfrm flipH="1">
            <a:off x="6429844" y="2572556"/>
            <a:ext cx="1965764" cy="340942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H="1" flipV="1">
            <a:off x="6682845" y="2138294"/>
            <a:ext cx="1771719" cy="41017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5799298" y="2557616"/>
            <a:ext cx="2596310" cy="60052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756364" y="1921015"/>
            <a:ext cx="15144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4688011" y="3407443"/>
            <a:ext cx="3599785" cy="83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de-DE" sz="2400" dirty="0" smtClean="0">
                <a:latin typeface="Arial" pitchFamily="34" charset="0"/>
                <a:cs typeface="Arial" pitchFamily="34" charset="0"/>
              </a:rPr>
              <a:t>Simpler model than bounded leakage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64383" y="3435098"/>
            <a:ext cx="3599785" cy="83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defTabSz="914400"/>
            <a:r>
              <a:rPr lang="de-DE" sz="2400" dirty="0" smtClean="0">
                <a:latin typeface="Arial" pitchFamily="34" charset="0"/>
                <a:cs typeface="Arial" pitchFamily="34" charset="0"/>
              </a:rPr>
              <a:t>Preferred model in practice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1000" y="42672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prove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dirty="0" err="1" smtClean="0">
                <a:latin typeface="Arial" pitchFamily="34" charset="0"/>
                <a:cs typeface="Arial" pitchFamily="34" charset="0"/>
              </a:rPr>
              <a:t>equivalence</a:t>
            </a:r>
            <a:r>
              <a:rPr lang="de-DE" sz="3200" dirty="0">
                <a:latin typeface="Arial" pitchFamily="34" charset="0"/>
                <a:cs typeface="Arial" pitchFamily="34" charset="0"/>
              </a:rPr>
              <a:t>:</a:t>
            </a:r>
            <a:endParaRPr lang="de-DE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3"/>
          <p:cNvSpPr txBox="1"/>
          <p:nvPr/>
        </p:nvSpPr>
        <p:spPr>
          <a:xfrm>
            <a:off x="464946" y="4853090"/>
            <a:ext cx="8679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1. Simpler noise model: random probing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3"/>
          <p:cNvSpPr txBox="1"/>
          <p:nvPr/>
        </p:nvSpPr>
        <p:spPr>
          <a:xfrm>
            <a:off x="464946" y="5385062"/>
            <a:ext cx="8679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2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 Random probing = noisy leakages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3"/>
          <p:cNvSpPr txBox="1"/>
          <p:nvPr/>
        </p:nvSpPr>
        <p:spPr>
          <a:xfrm>
            <a:off x="457200" y="5908357"/>
            <a:ext cx="8679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Simulate noisy leakage with random probing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2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 animBg="1"/>
      <p:bldP spid="29" grpId="0"/>
      <p:bldP spid="23" grpId="0"/>
      <p:bldP spid="2" grpId="0" animBg="1"/>
      <p:bldP spid="46" grpId="0"/>
      <p:bldP spid="47" grpId="0"/>
      <p:bldP spid="49" grpId="0"/>
      <p:bldP spid="50" grpId="0"/>
      <p:bldP spid="51" grpId="0"/>
      <p:bldP spid="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t>36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4800" y="76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Proof outline</a:t>
            </a:r>
          </a:p>
        </p:txBody>
      </p:sp>
      <p:sp>
        <p:nvSpPr>
          <p:cNvPr id="51" name="TextBox 3"/>
          <p:cNvSpPr txBox="1"/>
          <p:nvPr/>
        </p:nvSpPr>
        <p:spPr>
          <a:xfrm>
            <a:off x="304800" y="838200"/>
            <a:ext cx="883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Random probing model 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(ISW03)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/>
          </p:nvPr>
        </p:nvGraphicFramePr>
        <p:xfrm>
          <a:off x="990600" y="1515309"/>
          <a:ext cx="55245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0" lang="en-US" sz="1800" b="1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0" lang="en-US" sz="1800" b="1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  <a:endParaRPr kumimoji="0" lang="en-US" sz="1800" b="1" i="0" u="none" strike="noStrike" kern="1200" cap="none" spc="0" normalizeH="0" baseline="-25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990600" y="1494736"/>
            <a:ext cx="5334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 bwMode="auto">
          <a:xfrm flipH="1" flipV="1">
            <a:off x="1524002" y="1667710"/>
            <a:ext cx="2133598" cy="1752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>
          <a:xfrm>
            <a:off x="990600" y="1896309"/>
            <a:ext cx="5334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 bwMode="auto">
          <a:xfrm flipH="1" flipV="1">
            <a:off x="1524002" y="2069284"/>
            <a:ext cx="2133598" cy="15362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Rectangle 54"/>
          <p:cNvSpPr/>
          <p:nvPr/>
        </p:nvSpPr>
        <p:spPr>
          <a:xfrm>
            <a:off x="990600" y="2810709"/>
            <a:ext cx="533400" cy="3810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 bwMode="auto">
          <a:xfrm flipH="1">
            <a:off x="1524002" y="2971800"/>
            <a:ext cx="2133598" cy="7204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Box 3"/>
          <p:cNvSpPr txBox="1"/>
          <p:nvPr/>
        </p:nvSpPr>
        <p:spPr>
          <a:xfrm>
            <a:off x="4953000" y="1685236"/>
            <a:ext cx="3699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f(C</a:t>
            </a:r>
            <a:r>
              <a:rPr lang="de-DE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</a:t>
            </a:r>
            <a:r>
              <a:rPr lang="de-DE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) = C</a:t>
            </a:r>
            <a:r>
              <a:rPr lang="de-DE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</a:t>
            </a:r>
            <a:r>
              <a:rPr lang="de-DE" sz="28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sz="2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with prob. </a:t>
            </a:r>
            <a:r>
              <a:rPr lang="de-DE" sz="2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q</a:t>
            </a:r>
            <a:r>
              <a:rPr lang="de-DE" sz="28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; otherwise</a:t>
            </a:r>
            <a:r>
              <a:rPr lang="de-DE" sz="28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f(C</a:t>
            </a:r>
            <a:r>
              <a:rPr lang="de-DE" sz="2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</a:t>
            </a:r>
            <a:r>
              <a:rPr lang="de-DE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) =</a:t>
            </a:r>
            <a:r>
              <a:rPr lang="de-DE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„?“ </a:t>
            </a:r>
            <a:endParaRPr lang="de-DE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2" descr="devi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47" y="1706525"/>
            <a:ext cx="1065705" cy="10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3"/>
          <p:cNvSpPr txBox="1"/>
          <p:nvPr/>
        </p:nvSpPr>
        <p:spPr>
          <a:xfrm rot="5400000">
            <a:off x="1945229" y="2287127"/>
            <a:ext cx="63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...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3"/>
          <p:cNvSpPr txBox="1"/>
          <p:nvPr/>
        </p:nvSpPr>
        <p:spPr>
          <a:xfrm>
            <a:off x="2404282" y="1295400"/>
            <a:ext cx="91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f(C</a:t>
            </a:r>
            <a:r>
              <a:rPr lang="de-DE" sz="2000" baseline="-25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1</a:t>
            </a:r>
            <a:r>
              <a:rPr lang="de-DE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)</a:t>
            </a:r>
            <a:endParaRPr lang="de-DE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3"/>
          <p:cNvSpPr txBox="1"/>
          <p:nvPr/>
        </p:nvSpPr>
        <p:spPr>
          <a:xfrm>
            <a:off x="2389496" y="1711151"/>
            <a:ext cx="91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f(C</a:t>
            </a:r>
            <a:r>
              <a:rPr lang="de-DE" sz="2000" baseline="-25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2</a:t>
            </a:r>
            <a:r>
              <a:rPr lang="de-DE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)</a:t>
            </a:r>
            <a:endParaRPr lang="de-DE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3"/>
          <p:cNvSpPr txBox="1"/>
          <p:nvPr/>
        </p:nvSpPr>
        <p:spPr>
          <a:xfrm>
            <a:off x="2411105" y="2562999"/>
            <a:ext cx="91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f(C</a:t>
            </a:r>
            <a:r>
              <a:rPr lang="de-DE" sz="2000" baseline="-25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n+1</a:t>
            </a:r>
            <a:r>
              <a:rPr lang="de-DE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)</a:t>
            </a:r>
            <a:endParaRPr lang="de-DE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228600" y="3443645"/>
            <a:ext cx="890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Adv. learns </a:t>
            </a:r>
            <a:r>
              <a:rPr lang="de-DE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only if „lucky“ in each random probe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1143000" y="404878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Encoding secure in random probing model for constant </a:t>
            </a:r>
            <a:r>
              <a:rPr lang="de-DE" sz="2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8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57200" y="4126570"/>
            <a:ext cx="533400" cy="350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4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5" grpId="0" animBg="1"/>
      <p:bldP spid="57" grpId="0"/>
      <p:bldP spid="59" grpId="0"/>
      <p:bldP spid="60" grpId="0"/>
      <p:bldP spid="61" grpId="0"/>
      <p:bldP spid="62" grpId="0"/>
      <p:bldP spid="21" grpId="0"/>
      <p:bldP spid="22" grpId="0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Proof outline</a:t>
            </a:r>
          </a:p>
        </p:txBody>
      </p:sp>
      <p:sp>
        <p:nvSpPr>
          <p:cNvPr id="102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88374" y="6492875"/>
            <a:ext cx="555625" cy="365125"/>
          </a:xfrm>
        </p:spPr>
        <p:txBody>
          <a:bodyPr/>
          <a:lstStyle/>
          <a:p>
            <a:fld id="{5E4B7D7B-2D66-4A57-AA1A-26EE00A1B242}" type="slidenum">
              <a:rPr lang="he-I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TextBox 3"/>
          <p:cNvSpPr txBox="1"/>
          <p:nvPr/>
        </p:nvSpPr>
        <p:spPr>
          <a:xfrm>
            <a:off x="304800" y="1447800"/>
            <a:ext cx="8831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For any 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Noise(.)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there exists 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Noise‘(.)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such that 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Noise(x) </a:t>
            </a:r>
            <a:r>
              <a:rPr lang="de-DE" sz="32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Noise‘(f(x))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304800" y="838200"/>
            <a:ext cx="883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Random probing </a:t>
            </a:r>
            <a:r>
              <a:rPr lang="de-DE" sz="32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noisy leakage</a:t>
            </a:r>
            <a:endParaRPr lang="en-US" sz="3200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Obraz 20" descr="onegausstransparent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2" t="12678" r="22381" b="42794"/>
          <a:stretch/>
        </p:blipFill>
        <p:spPr>
          <a:xfrm>
            <a:off x="685800" y="3360003"/>
            <a:ext cx="4825999" cy="2612572"/>
          </a:xfrm>
          <a:prstGeom prst="rect">
            <a:avLst/>
          </a:prstGeom>
        </p:spPr>
      </p:pic>
      <p:pic>
        <p:nvPicPr>
          <p:cNvPr id="16" name="Obraz 21" descr="onegausstransparent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2" t="12678" r="22381" b="42794"/>
          <a:stretch/>
        </p:blipFill>
        <p:spPr>
          <a:xfrm>
            <a:off x="685800" y="3360003"/>
            <a:ext cx="4825999" cy="2612572"/>
          </a:xfrm>
          <a:prstGeom prst="rect">
            <a:avLst/>
          </a:prstGeom>
        </p:spPr>
      </p:pic>
      <p:pic>
        <p:nvPicPr>
          <p:cNvPr id="17" name="Obraz 9" descr="onegausstransparent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2" t="12678" r="22381" b="42794"/>
          <a:stretch/>
        </p:blipFill>
        <p:spPr>
          <a:xfrm>
            <a:off x="3429000" y="3360003"/>
            <a:ext cx="4825999" cy="2612572"/>
          </a:xfrm>
          <a:prstGeom prst="rect">
            <a:avLst/>
          </a:prstGeom>
        </p:spPr>
      </p:pic>
      <p:pic>
        <p:nvPicPr>
          <p:cNvPr id="18" name="Obraz 10" descr="onegausstransparent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2" t="12678" r="22381" b="42794"/>
          <a:stretch/>
        </p:blipFill>
        <p:spPr>
          <a:xfrm>
            <a:off x="3429000" y="3360003"/>
            <a:ext cx="4825999" cy="2612572"/>
          </a:xfrm>
          <a:prstGeom prst="rect">
            <a:avLst/>
          </a:prstGeom>
        </p:spPr>
      </p:pic>
      <p:cxnSp>
        <p:nvCxnSpPr>
          <p:cNvPr id="19" name="Łącznik prosty ze strzałką 14"/>
          <p:cNvCxnSpPr/>
          <p:nvPr/>
        </p:nvCxnSpPr>
        <p:spPr>
          <a:xfrm>
            <a:off x="381000" y="5569803"/>
            <a:ext cx="80772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7"/>
          <p:cNvCxnSpPr/>
          <p:nvPr/>
        </p:nvCxnSpPr>
        <p:spPr>
          <a:xfrm flipV="1">
            <a:off x="685800" y="3207603"/>
            <a:ext cx="0" cy="25146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oleTekstowe 4"/>
          <p:cNvSpPr txBox="1"/>
          <p:nvPr/>
        </p:nvSpPr>
        <p:spPr>
          <a:xfrm>
            <a:off x="304799" y="2539425"/>
            <a:ext cx="795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First extreme case: “no noise” (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p≈1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oleTekstowe 6"/>
          <p:cNvSpPr txBox="1"/>
          <p:nvPr/>
        </p:nvSpPr>
        <p:spPr>
          <a:xfrm>
            <a:off x="1600200" y="3817203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Noise(0)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PoleTekstowe 11"/>
          <p:cNvSpPr txBox="1"/>
          <p:nvPr/>
        </p:nvSpPr>
        <p:spPr>
          <a:xfrm>
            <a:off x="4572000" y="3817203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Noise(1)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24" name="PoleTekstowe 2"/>
          <p:cNvSpPr txBox="1"/>
          <p:nvPr/>
        </p:nvSpPr>
        <p:spPr>
          <a:xfrm>
            <a:off x="398060" y="5828178"/>
            <a:ext cx="819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way to “simulate” this noise except with random probing where </a:t>
            </a:r>
            <a:r>
              <a:rPr lang="en-US" sz="2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q=1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(i.e., reveals everything).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5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2" grpId="0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Proof outline</a:t>
            </a:r>
          </a:p>
        </p:txBody>
      </p:sp>
      <p:sp>
        <p:nvSpPr>
          <p:cNvPr id="102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88374" y="6492875"/>
            <a:ext cx="555625" cy="365125"/>
          </a:xfrm>
        </p:spPr>
        <p:txBody>
          <a:bodyPr/>
          <a:lstStyle/>
          <a:p>
            <a:fld id="{5E4B7D7B-2D66-4A57-AA1A-26EE00A1B242}" type="slidenum">
              <a:rPr lang="he-I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TextBox 3"/>
          <p:cNvSpPr txBox="1"/>
          <p:nvPr/>
        </p:nvSpPr>
        <p:spPr>
          <a:xfrm>
            <a:off x="304800" y="1447800"/>
            <a:ext cx="8831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For any 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Noise(.)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there exists 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Noise‘(.) 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such that 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Noise(x)</a:t>
            </a:r>
            <a:r>
              <a:rPr lang="de-DE" sz="32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Noise‘(f(x))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304800" y="838200"/>
            <a:ext cx="883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Arial" pitchFamily="34" charset="0"/>
                <a:cs typeface="Arial" pitchFamily="34" charset="0"/>
              </a:rPr>
              <a:t>Random probing </a:t>
            </a:r>
            <a:r>
              <a:rPr lang="de-DE" sz="32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noisy leakage</a:t>
            </a:r>
            <a:endParaRPr lang="en-US" sz="32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PoleTekstowe 4"/>
          <p:cNvSpPr txBox="1"/>
          <p:nvPr/>
        </p:nvSpPr>
        <p:spPr>
          <a:xfrm>
            <a:off x="304799" y="2539425"/>
            <a:ext cx="795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Second extreme case: “full noise” (</a:t>
            </a:r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oleTekstowe 2"/>
          <p:cNvSpPr txBox="1"/>
          <p:nvPr/>
        </p:nvSpPr>
        <p:spPr>
          <a:xfrm>
            <a:off x="398060" y="5828178"/>
            <a:ext cx="8190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Noise‘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Simulation is possible without even probing: </a:t>
            </a:r>
            <a:r>
              <a:rPr lang="de-DE" sz="2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= 0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(i.e., reveals nothing)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Obraz 21" descr="onegausstransparent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2" t="12678" r="22381" b="42794"/>
          <a:stretch/>
        </p:blipFill>
        <p:spPr>
          <a:xfrm>
            <a:off x="2590800" y="3200400"/>
            <a:ext cx="4825999" cy="2612572"/>
          </a:xfrm>
          <a:prstGeom prst="rect">
            <a:avLst/>
          </a:prstGeom>
        </p:spPr>
      </p:pic>
      <p:cxnSp>
        <p:nvCxnSpPr>
          <p:cNvPr id="27" name="Łącznik prosty ze strzałką 14"/>
          <p:cNvCxnSpPr/>
          <p:nvPr/>
        </p:nvCxnSpPr>
        <p:spPr>
          <a:xfrm>
            <a:off x="762000" y="5410200"/>
            <a:ext cx="80772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17"/>
          <p:cNvCxnSpPr/>
          <p:nvPr/>
        </p:nvCxnSpPr>
        <p:spPr>
          <a:xfrm flipV="1">
            <a:off x="1066800" y="3048000"/>
            <a:ext cx="0" cy="25146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PoleTekstowe 12"/>
          <p:cNvSpPr txBox="1"/>
          <p:nvPr/>
        </p:nvSpPr>
        <p:spPr>
          <a:xfrm>
            <a:off x="2438401" y="350533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Noise(0) </a:t>
            </a:r>
            <a:r>
              <a:rPr lang="en-US" dirty="0" smtClean="0"/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9900"/>
                </a:solidFill>
              </a:rPr>
              <a:t>Noise(1</a:t>
            </a:r>
            <a:r>
              <a:rPr lang="en-US" b="1" dirty="0">
                <a:solidFill>
                  <a:srgbClr val="0099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are identical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9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Proof outline</a:t>
            </a:r>
          </a:p>
        </p:txBody>
      </p:sp>
      <p:sp>
        <p:nvSpPr>
          <p:cNvPr id="102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88374" y="6492875"/>
            <a:ext cx="555625" cy="365125"/>
          </a:xfrm>
        </p:spPr>
        <p:txBody>
          <a:bodyPr/>
          <a:lstStyle/>
          <a:p>
            <a:fld id="{5E4B7D7B-2D66-4A57-AA1A-26EE00A1B242}" type="slidenum">
              <a:rPr lang="he-IL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PoleTekstowe 4"/>
          <p:cNvSpPr txBox="1"/>
          <p:nvPr/>
        </p:nvSpPr>
        <p:spPr>
          <a:xfrm>
            <a:off x="304799" y="914400"/>
            <a:ext cx="795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Interesting case: “some noise”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Obraz 20" descr="onegausstransparent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2" t="12678" r="22381" b="42794"/>
          <a:stretch/>
        </p:blipFill>
        <p:spPr>
          <a:xfrm>
            <a:off x="-152400" y="1600200"/>
            <a:ext cx="4825999" cy="2612572"/>
          </a:xfrm>
          <a:prstGeom prst="rect">
            <a:avLst/>
          </a:prstGeom>
        </p:spPr>
      </p:pic>
      <p:pic>
        <p:nvPicPr>
          <p:cNvPr id="39" name="Obraz 21" descr="onegausstransparent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2" t="12678" r="22381" b="42794"/>
          <a:stretch/>
        </p:blipFill>
        <p:spPr>
          <a:xfrm>
            <a:off x="-457200" y="1600200"/>
            <a:ext cx="4825999" cy="2612572"/>
          </a:xfrm>
          <a:prstGeom prst="rect">
            <a:avLst/>
          </a:prstGeom>
        </p:spPr>
      </p:pic>
      <p:cxnSp>
        <p:nvCxnSpPr>
          <p:cNvPr id="40" name="Łącznik prosty ze strzałką 27"/>
          <p:cNvCxnSpPr/>
          <p:nvPr/>
        </p:nvCxnSpPr>
        <p:spPr>
          <a:xfrm>
            <a:off x="533400" y="3810000"/>
            <a:ext cx="3160487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28"/>
          <p:cNvCxnSpPr/>
          <p:nvPr/>
        </p:nvCxnSpPr>
        <p:spPr>
          <a:xfrm flipV="1">
            <a:off x="914400" y="1447800"/>
            <a:ext cx="0" cy="25146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-781441" y="3133266"/>
            <a:ext cx="1295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Obraz 13" descr="twogaussblue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53" b="52485" l="39444" r="58175">
                        <a14:foregroundMark x1="43947" y1="30037" x2="43947" y2="30037"/>
                        <a14:foregroundMark x1="40315" y1="28358" x2="40315" y2="28358"/>
                        <a14:foregroundMark x1="43947" y1="33582" x2="43947" y2="33582"/>
                        <a14:foregroundMark x1="43947" y1="33582" x2="43947" y2="33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03" t="18361" r="39484" b="43724"/>
          <a:stretch/>
        </p:blipFill>
        <p:spPr>
          <a:xfrm>
            <a:off x="5455695" y="1996148"/>
            <a:ext cx="2140857" cy="2249714"/>
          </a:xfrm>
          <a:prstGeom prst="rect">
            <a:avLst/>
          </a:prstGeom>
        </p:spPr>
      </p:pic>
      <p:pic>
        <p:nvPicPr>
          <p:cNvPr id="44" name="Obraz 12" descr="twogaussgreen.jpg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6" t="12799" r="36667" b="50094"/>
          <a:stretch/>
        </p:blipFill>
        <p:spPr>
          <a:xfrm>
            <a:off x="6453552" y="1647804"/>
            <a:ext cx="1400628" cy="2177144"/>
          </a:xfrm>
          <a:prstGeom prst="rect">
            <a:avLst/>
          </a:prstGeom>
        </p:spPr>
      </p:pic>
      <p:cxnSp>
        <p:nvCxnSpPr>
          <p:cNvPr id="45" name="Łącznik prosty ze strzałką 15"/>
          <p:cNvCxnSpPr/>
          <p:nvPr/>
        </p:nvCxnSpPr>
        <p:spPr>
          <a:xfrm>
            <a:off x="4367527" y="3824948"/>
            <a:ext cx="464820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16"/>
          <p:cNvCxnSpPr/>
          <p:nvPr/>
        </p:nvCxnSpPr>
        <p:spPr>
          <a:xfrm flipV="1">
            <a:off x="5105400" y="1462748"/>
            <a:ext cx="0" cy="25146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Obraz 23" descr="onegausstransparent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8" t="11441" r="30953" b="44031"/>
          <a:stretch/>
        </p:blipFill>
        <p:spPr>
          <a:xfrm>
            <a:off x="4853353" y="1593376"/>
            <a:ext cx="3541486" cy="2612572"/>
          </a:xfrm>
          <a:prstGeom prst="rect">
            <a:avLst/>
          </a:prstGeom>
        </p:spPr>
      </p:pic>
      <p:pic>
        <p:nvPicPr>
          <p:cNvPr id="48" name="Obraz 24" descr="onegausstransparent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9" t="11441" r="29841" b="44031"/>
          <a:stretch/>
        </p:blipFill>
        <p:spPr>
          <a:xfrm>
            <a:off x="4515896" y="1593376"/>
            <a:ext cx="3643086" cy="2612572"/>
          </a:xfrm>
          <a:prstGeom prst="rect">
            <a:avLst/>
          </a:prstGeom>
        </p:spPr>
      </p:pic>
      <p:sp>
        <p:nvSpPr>
          <p:cNvPr id="49" name="PoleTekstowe 32"/>
          <p:cNvSpPr txBox="1"/>
          <p:nvPr/>
        </p:nvSpPr>
        <p:spPr>
          <a:xfrm>
            <a:off x="3423600" y="4038600"/>
            <a:ext cx="559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If f(x) = ? </a:t>
            </a:r>
            <a:r>
              <a:rPr lang="en-US" sz="24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 sample y according to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de-DE" sz="2400" b="1" dirty="0" smtClean="0">
                <a:solidFill>
                  <a:srgbClr val="0000FF"/>
                </a:solidFill>
              </a:rPr>
              <a:t>min(Pr[N(0)=y], Pr[N(1)=y]) (normalized)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50" name="Łącznik prosty ze strzałką 34"/>
          <p:cNvCxnSpPr/>
          <p:nvPr/>
        </p:nvCxnSpPr>
        <p:spPr>
          <a:xfrm flipH="1" flipV="1">
            <a:off x="6453552" y="3291548"/>
            <a:ext cx="1524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PoleTekstowe 35"/>
          <p:cNvSpPr txBox="1"/>
          <p:nvPr/>
        </p:nvSpPr>
        <p:spPr>
          <a:xfrm>
            <a:off x="7291752" y="1996148"/>
            <a:ext cx="1311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</a:rPr>
              <a:t>If f(x) =1 </a:t>
            </a:r>
          </a:p>
          <a:p>
            <a:r>
              <a:rPr lang="en-US" sz="2400" b="1" dirty="0" smtClean="0">
                <a:solidFill>
                  <a:srgbClr val="009900"/>
                </a:solidFill>
              </a:rPr>
              <a:t>(similar)</a:t>
            </a:r>
            <a:endParaRPr lang="en-US" sz="2400" b="1" dirty="0">
              <a:solidFill>
                <a:srgbClr val="009900"/>
              </a:solidFill>
            </a:endParaRPr>
          </a:p>
        </p:txBody>
      </p:sp>
      <p:cxnSp>
        <p:nvCxnSpPr>
          <p:cNvPr id="52" name="Łącznik prosty ze strzałką 36"/>
          <p:cNvCxnSpPr/>
          <p:nvPr/>
        </p:nvCxnSpPr>
        <p:spPr>
          <a:xfrm flipH="1">
            <a:off x="6758352" y="2453348"/>
            <a:ext cx="838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31987" y="3124200"/>
            <a:ext cx="711741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Obraz 11" descr="twogaussred.jpg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0" r="51587" b="49691"/>
          <a:stretch/>
        </p:blipFill>
        <p:spPr>
          <a:xfrm>
            <a:off x="5163054" y="914400"/>
            <a:ext cx="1342571" cy="2951750"/>
          </a:xfrm>
          <a:prstGeom prst="rect">
            <a:avLst/>
          </a:prstGeom>
        </p:spPr>
      </p:pic>
      <p:sp>
        <p:nvSpPr>
          <p:cNvPr id="54" name="PoleTekstowe 6"/>
          <p:cNvSpPr txBox="1"/>
          <p:nvPr/>
        </p:nvSpPr>
        <p:spPr>
          <a:xfrm>
            <a:off x="1060773" y="16002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Noise(0)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" name="PoleTekstowe 11"/>
          <p:cNvSpPr txBox="1"/>
          <p:nvPr/>
        </p:nvSpPr>
        <p:spPr>
          <a:xfrm>
            <a:off x="2439035" y="1931312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Noise(1)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56" name="PoleTekstowe 35"/>
          <p:cNvSpPr txBox="1"/>
          <p:nvPr/>
        </p:nvSpPr>
        <p:spPr>
          <a:xfrm>
            <a:off x="5867400" y="609600"/>
            <a:ext cx="3321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If f(x) =0 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Pr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[N(0) </a:t>
            </a:r>
            <a:r>
              <a:rPr lang="en-US" sz="2400" b="1" smtClean="0">
                <a:solidFill>
                  <a:srgbClr val="FF0000"/>
                </a:solidFill>
                <a:sym typeface="Wingdings" panose="05000000000000000000" pitchFamily="2" charset="2"/>
              </a:rPr>
              <a:t>=y] 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–</a:t>
            </a:r>
          </a:p>
          <a:p>
            <a:r>
              <a:rPr lang="de-DE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Pr[N(1)=y] (normalized)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7" name="Łącznik prosty ze strzałką 36"/>
          <p:cNvCxnSpPr/>
          <p:nvPr/>
        </p:nvCxnSpPr>
        <p:spPr>
          <a:xfrm flipH="1">
            <a:off x="6313991" y="1208426"/>
            <a:ext cx="310105" cy="7300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PoleTekstowe 39"/>
          <p:cNvSpPr txBox="1"/>
          <p:nvPr/>
        </p:nvSpPr>
        <p:spPr>
          <a:xfrm>
            <a:off x="720488" y="4876800"/>
            <a:ext cx="762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can “simulate”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Noise(.)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with random probing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 probability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exactly </a:t>
            </a:r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Δ(N</a:t>
            </a:r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oise</a:t>
            </a:r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</a:t>
            </a:r>
            <a:r>
              <a:rPr lang="el-G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D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oise</a:t>
            </a:r>
            <a:r>
              <a:rPr lang="el-G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(1))</a:t>
            </a:r>
            <a:endParaRPr lang="el-G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PoleTekstowe 39"/>
          <p:cNvSpPr txBox="1"/>
          <p:nvPr/>
        </p:nvSpPr>
        <p:spPr>
          <a:xfrm>
            <a:off x="702484" y="5657787"/>
            <a:ext cx="762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essentially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simple „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averaging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argument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  <a:endParaRPr lang="el-G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6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9" grpId="0" animBg="1"/>
      <p:bldP spid="56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88374" y="6492875"/>
            <a:ext cx="555625" cy="365125"/>
          </a:xfrm>
        </p:spPr>
        <p:txBody>
          <a:bodyPr/>
          <a:lstStyle/>
          <a:p>
            <a:fld id="{5E4B7D7B-2D66-4A57-AA1A-26EE00A1B242}" type="slidenum">
              <a:rPr lang="he-IL" smtClean="0"/>
              <a:pPr/>
              <a:t>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76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Proofs for implementations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2" name="TextBox 3"/>
          <p:cNvSpPr txBox="1"/>
          <p:nvPr/>
        </p:nvSpPr>
        <p:spPr>
          <a:xfrm>
            <a:off x="304800" y="965574"/>
            <a:ext cx="909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Include leakage into black-box model</a:t>
            </a:r>
          </a:p>
        </p:txBody>
      </p:sp>
      <p:sp>
        <p:nvSpPr>
          <p:cNvPr id="35" name="TextBox 3"/>
          <p:cNvSpPr txBox="1"/>
          <p:nvPr/>
        </p:nvSpPr>
        <p:spPr>
          <a:xfrm>
            <a:off x="30480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Devise new schemes and prove their security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0324" y="4126210"/>
            <a:ext cx="476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>
                <a:latin typeface="Arial" pitchFamily="34" charset="0"/>
                <a:cs typeface="Arial" pitchFamily="34" charset="0"/>
              </a:rPr>
              <a:t>Many examples: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encryption, signatures, authentication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8948" y="2209800"/>
            <a:ext cx="415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a) Specific schemes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5400" y="412621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Leakage resilient circuits</a:t>
            </a:r>
          </a:p>
        </p:txBody>
      </p:sp>
      <p:pic>
        <p:nvPicPr>
          <p:cNvPr id="56" name="Picture 4" descr="Файл:Hamm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48" y="2971800"/>
            <a:ext cx="1078852" cy="10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Werkzeugkiste mit Werkzeug. Skrewdriver, Hammer, Schraubenschlüssel und Handsäge. 3d Stockfoto - 118666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2794575"/>
            <a:ext cx="1244025" cy="124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648201" y="2209800"/>
            <a:ext cx="415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b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) Arbitrary computation</a:t>
            </a:r>
          </a:p>
        </p:txBody>
      </p:sp>
      <p:sp>
        <p:nvSpPr>
          <p:cNvPr id="64" name="TextBox 3"/>
          <p:cNvSpPr txBox="1"/>
          <p:nvPr/>
        </p:nvSpPr>
        <p:spPr>
          <a:xfrm>
            <a:off x="304800" y="5040944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Why leakage resilient circuits?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4799" y="5638800"/>
            <a:ext cx="8686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1. Theoretical feasability: computation under leakage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4799" y="6182380"/>
            <a:ext cx="8686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itchFamily="34" charset="0"/>
                <a:cs typeface="Arial" pitchFamily="34" charset="0"/>
              </a:rPr>
              <a:t>2. Practically relevant: masking countermeasure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648201" y="2168632"/>
            <a:ext cx="4153840" cy="255576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  <p:bldP spid="44" grpId="0"/>
      <p:bldP spid="45" grpId="0"/>
      <p:bldP spid="62" grpId="0"/>
      <p:bldP spid="64" grpId="0"/>
      <p:bldP spid="66" grpId="0"/>
      <p:bldP spid="67" grpId="0"/>
      <p:bldP spid="6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1219200" cy="1021312"/>
          </a:xfrm>
          <a:prstGeom prst="rect">
            <a:avLst/>
          </a:prstGeom>
          <a:ln w="44450" cap="rnd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8" name="Straight Connector 7"/>
          <p:cNvCxnSpPr>
            <a:stCxn id="2" idx="2"/>
            <a:endCxn id="9" idx="0"/>
          </p:cNvCxnSpPr>
          <p:nvPr/>
        </p:nvCxnSpPr>
        <p:spPr>
          <a:xfrm flipH="1">
            <a:off x="1201153" y="2392912"/>
            <a:ext cx="18047" cy="1483580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0600" y="3876492"/>
            <a:ext cx="421105" cy="3907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76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F7F7F"/>
                </a:solidFill>
                <a:latin typeface="Arial Rounded MT Bold"/>
                <a:cs typeface="Arial Rounded MT Bold"/>
              </a:rPr>
              <a:t>Leakage resilient circuits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40</a:t>
            </a:fld>
            <a:endParaRPr lang="en-US" dirty="0"/>
          </a:p>
        </p:txBody>
      </p:sp>
      <p:cxnSp>
        <p:nvCxnSpPr>
          <p:cNvPr id="23" name="Straight Connector 22"/>
          <p:cNvCxnSpPr>
            <a:endCxn id="39" idx="1"/>
          </p:cNvCxnSpPr>
          <p:nvPr/>
        </p:nvCxnSpPr>
        <p:spPr>
          <a:xfrm>
            <a:off x="4381998" y="1804702"/>
            <a:ext cx="2787527" cy="1084401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660201" y="1888651"/>
            <a:ext cx="1262328" cy="984818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44" idx="3"/>
          </p:cNvCxnSpPr>
          <p:nvPr/>
        </p:nvCxnSpPr>
        <p:spPr>
          <a:xfrm flipV="1">
            <a:off x="1350036" y="2948892"/>
            <a:ext cx="1262328" cy="984818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74691" y="5486400"/>
            <a:ext cx="2199033" cy="1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72774" y="3508252"/>
            <a:ext cx="0" cy="2054349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731673" y="1484908"/>
            <a:ext cx="791981" cy="762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53542" y="2777511"/>
            <a:ext cx="791981" cy="762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62222" y="5291047"/>
            <a:ext cx="421105" cy="3907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78271" y="5105400"/>
            <a:ext cx="791981" cy="762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284439" y="5291047"/>
            <a:ext cx="421105" cy="3907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stCxn id="41" idx="2"/>
            <a:endCxn id="42" idx="6"/>
          </p:cNvCxnSpPr>
          <p:nvPr/>
        </p:nvCxnSpPr>
        <p:spPr>
          <a:xfrm flipH="1">
            <a:off x="2705544" y="5486400"/>
            <a:ext cx="1772727" cy="1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550695" y="2615402"/>
            <a:ext cx="421105" cy="3907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1143000" y="5975405"/>
            <a:ext cx="2667000" cy="609600"/>
          </a:xfrm>
          <a:prstGeom prst="wedgeRoundRectCallout">
            <a:avLst>
              <a:gd name="adj1" fmla="val 1253"/>
              <a:gd name="adj2" fmla="val 22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82B4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Conclusion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9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304800" y="76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Conclusion</a:t>
            </a:r>
            <a:endParaRPr lang="en-US" sz="40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defRPr>
            </a:lvl1pPr>
          </a:lstStyle>
          <a:p>
            <a:fld id="{36DA8278-8F4F-44C3-A7E1-BA3F58CF8BC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419100" y="1752600"/>
            <a:ext cx="8724900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de-DE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Proofs in n-probing model to check for n-th order flaws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63940" y="762000"/>
            <a:ext cx="8763000" cy="523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Why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proofs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masking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382000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defTabSz="914400"/>
            <a:r>
              <a:rPr lang="de-DE" sz="2400" dirty="0" smtClean="0">
                <a:latin typeface="Arial" pitchFamily="34" charset="0"/>
                <a:cs typeface="Arial" pitchFamily="34" charset="0"/>
              </a:rPr>
              <a:t>Systematic analysis to avoid flaws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03011" y="2286000"/>
            <a:ext cx="8588589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defTabSz="914400"/>
            <a:r>
              <a:rPr lang="en-US" sz="2400" dirty="0" smtClean="0">
                <a:latin typeface="Arial" pitchFamily="34" charset="0"/>
                <a:cs typeface="Arial" pitchFamily="34" charset="0"/>
              </a:rPr>
              <a:t>New ideas and schemes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24703" y="3276600"/>
            <a:ext cx="8545204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defTabSz="914400"/>
            <a:r>
              <a:rPr lang="de-DE" sz="2400" dirty="0" smtClean="0">
                <a:latin typeface="Arial" pitchFamily="34" charset="0"/>
                <a:cs typeface="Arial" pitchFamily="34" charset="0"/>
              </a:rPr>
              <a:t>Formal requirements on hardware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19100" y="2743200"/>
            <a:ext cx="8724900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de-DE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IP masking an alternative for additive masking?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19100" y="3733800"/>
            <a:ext cx="8724900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de-DE" sz="24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How much noise do I need to use masking?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63360" y="4277390"/>
            <a:ext cx="8763000" cy="5232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l" defTabSz="914400"/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Many</a:t>
            </a:r>
            <a:r>
              <a:rPr lang="de-DE" sz="2800" b="1" dirty="0" smtClean="0">
                <a:latin typeface="Arial" pitchFamily="34" charset="0"/>
                <a:cs typeface="Arial" pitchFamily="34" charset="0"/>
              </a:rPr>
              <a:t> open </a:t>
            </a:r>
            <a:r>
              <a:rPr lang="de-DE" sz="2800" b="1" dirty="0" err="1" smtClean="0">
                <a:latin typeface="Arial" pitchFamily="34" charset="0"/>
                <a:cs typeface="Arial" pitchFamily="34" charset="0"/>
              </a:rPr>
              <a:t>questions</a:t>
            </a:r>
            <a:endParaRPr lang="de-DE" sz="28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37678" y="4876800"/>
            <a:ext cx="3300311" cy="609600"/>
            <a:chOff x="5312626" y="1988286"/>
            <a:chExt cx="3300311" cy="693760"/>
          </a:xfrm>
        </p:grpSpPr>
        <p:sp>
          <p:nvSpPr>
            <p:cNvPr id="24" name="TextBox 3"/>
            <p:cNvSpPr txBox="1"/>
            <p:nvPr/>
          </p:nvSpPr>
          <p:spPr>
            <a:xfrm>
              <a:off x="5690883" y="2075819"/>
              <a:ext cx="2666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Better models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312626" y="1988286"/>
              <a:ext cx="3300311" cy="693760"/>
            </a:xfrm>
            <a:prstGeom prst="roundRect">
              <a:avLst/>
            </a:prstGeom>
            <a:noFill/>
            <a:ln w="476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6616" y="5935641"/>
            <a:ext cx="3405092" cy="617560"/>
            <a:chOff x="5207845" y="3485107"/>
            <a:chExt cx="3405092" cy="693760"/>
          </a:xfrm>
        </p:grpSpPr>
        <p:sp>
          <p:nvSpPr>
            <p:cNvPr id="28" name="Rounded Rectangle 27"/>
            <p:cNvSpPr/>
            <p:nvPr/>
          </p:nvSpPr>
          <p:spPr>
            <a:xfrm>
              <a:off x="5207845" y="3485107"/>
              <a:ext cx="3300310" cy="693760"/>
            </a:xfrm>
            <a:prstGeom prst="roundRect">
              <a:avLst/>
            </a:prstGeom>
            <a:noFill/>
            <a:ln w="476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3"/>
            <p:cNvSpPr txBox="1"/>
            <p:nvPr/>
          </p:nvSpPr>
          <p:spPr>
            <a:xfrm>
              <a:off x="5235895" y="3592021"/>
              <a:ext cx="3377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Better efficiency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V="1">
            <a:off x="3733800" y="5201913"/>
            <a:ext cx="1017526" cy="9767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sysDot"/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629226" y="4724400"/>
            <a:ext cx="4160686" cy="858303"/>
            <a:chOff x="4882439" y="814099"/>
            <a:chExt cx="4160686" cy="899221"/>
          </a:xfrm>
        </p:grpSpPr>
        <p:sp>
          <p:nvSpPr>
            <p:cNvPr id="34" name="Rounded Rectangle 33"/>
            <p:cNvSpPr/>
            <p:nvPr/>
          </p:nvSpPr>
          <p:spPr>
            <a:xfrm>
              <a:off x="5004539" y="814099"/>
              <a:ext cx="3916485" cy="899221"/>
            </a:xfrm>
            <a:prstGeom prst="roundRect">
              <a:avLst/>
            </a:prstGeom>
            <a:noFill/>
            <a:ln w="476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"/>
            <p:cNvSpPr txBox="1"/>
            <p:nvPr/>
          </p:nvSpPr>
          <p:spPr>
            <a:xfrm>
              <a:off x="4882439" y="879273"/>
              <a:ext cx="4160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err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Dependency</a:t>
              </a:r>
              <a:r>
                <a:rPr lang="de-DE" sz="24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de-DE" sz="2400" dirty="0" err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glitches</a:t>
              </a:r>
              <a:r>
                <a:rPr lang="de-DE" sz="24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,  </a:t>
              </a:r>
            </a:p>
            <a:p>
              <a:pPr algn="ctr"/>
              <a:r>
                <a:rPr lang="de-DE" sz="2400" dirty="0" err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better</a:t>
              </a:r>
              <a:r>
                <a:rPr lang="de-DE" sz="24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400" dirty="0" err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bounds</a:t>
              </a:r>
              <a:r>
                <a:rPr lang="de-DE" sz="24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...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606949" y="53099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705500" y="5791200"/>
            <a:ext cx="4160686" cy="838201"/>
            <a:chOff x="381000" y="3444179"/>
            <a:chExt cx="4160686" cy="899221"/>
          </a:xfrm>
        </p:grpSpPr>
        <p:sp>
          <p:nvSpPr>
            <p:cNvPr id="37" name="Rounded Rectangle 36"/>
            <p:cNvSpPr/>
            <p:nvPr/>
          </p:nvSpPr>
          <p:spPr>
            <a:xfrm>
              <a:off x="484033" y="3444179"/>
              <a:ext cx="3916485" cy="899221"/>
            </a:xfrm>
            <a:prstGeom prst="roundRect">
              <a:avLst/>
            </a:prstGeom>
            <a:noFill/>
            <a:ln w="476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"/>
            <p:cNvSpPr txBox="1"/>
            <p:nvPr/>
          </p:nvSpPr>
          <p:spPr>
            <a:xfrm>
              <a:off x="381000" y="3498755"/>
              <a:ext cx="4160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O(n) complexity also for small circuits 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3768966" y="6246208"/>
            <a:ext cx="1017526" cy="9767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sysDot"/>
            <a:round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07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1905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Thank you!</a:t>
            </a:r>
            <a:endParaRPr lang="en-US" sz="72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18775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1219200" cy="1021312"/>
          </a:xfrm>
          <a:prstGeom prst="rect">
            <a:avLst/>
          </a:prstGeom>
          <a:ln w="44450" cap="rnd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8" name="Straight Connector 7"/>
          <p:cNvCxnSpPr>
            <a:stCxn id="2" idx="2"/>
            <a:endCxn id="9" idx="0"/>
          </p:cNvCxnSpPr>
          <p:nvPr/>
        </p:nvCxnSpPr>
        <p:spPr>
          <a:xfrm flipH="1">
            <a:off x="1201153" y="2392912"/>
            <a:ext cx="18047" cy="148358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0600" y="3876492"/>
            <a:ext cx="421105" cy="3907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76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Leakage resilient circuits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23" name="Straight Connector 22"/>
          <p:cNvCxnSpPr>
            <a:endCxn id="39" idx="1"/>
          </p:cNvCxnSpPr>
          <p:nvPr/>
        </p:nvCxnSpPr>
        <p:spPr>
          <a:xfrm>
            <a:off x="4381998" y="1804702"/>
            <a:ext cx="2787527" cy="1084401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660201" y="1888651"/>
            <a:ext cx="1262328" cy="984818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44" idx="3"/>
          </p:cNvCxnSpPr>
          <p:nvPr/>
        </p:nvCxnSpPr>
        <p:spPr>
          <a:xfrm flipV="1">
            <a:off x="1350036" y="2948892"/>
            <a:ext cx="1262328" cy="984818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74691" y="5486400"/>
            <a:ext cx="2199033" cy="1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72774" y="3508252"/>
            <a:ext cx="0" cy="2054349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731673" y="1484908"/>
            <a:ext cx="791981" cy="762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53542" y="2777511"/>
            <a:ext cx="791981" cy="762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62222" y="5291047"/>
            <a:ext cx="421105" cy="3907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78271" y="5105400"/>
            <a:ext cx="791981" cy="762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576127" y="5324292"/>
            <a:ext cx="421105" cy="3907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42" idx="6"/>
          </p:cNvCxnSpPr>
          <p:nvPr/>
        </p:nvCxnSpPr>
        <p:spPr>
          <a:xfrm flipH="1">
            <a:off x="2997232" y="5519646"/>
            <a:ext cx="1384766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550695" y="2615402"/>
            <a:ext cx="421105" cy="3907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4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1219200" cy="1021312"/>
          </a:xfrm>
          <a:prstGeom prst="rect">
            <a:avLst/>
          </a:prstGeom>
          <a:ln w="44450" cap="rnd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8" name="Straight Connector 7"/>
          <p:cNvCxnSpPr>
            <a:stCxn id="2" idx="2"/>
            <a:endCxn id="9" idx="0"/>
          </p:cNvCxnSpPr>
          <p:nvPr/>
        </p:nvCxnSpPr>
        <p:spPr>
          <a:xfrm flipH="1">
            <a:off x="1201153" y="2392912"/>
            <a:ext cx="18047" cy="1483580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0600" y="3876492"/>
            <a:ext cx="421105" cy="3907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76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Leakage resilient circuits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23" name="Straight Connector 22"/>
          <p:cNvCxnSpPr>
            <a:endCxn id="39" idx="1"/>
          </p:cNvCxnSpPr>
          <p:nvPr/>
        </p:nvCxnSpPr>
        <p:spPr>
          <a:xfrm>
            <a:off x="4381998" y="1804702"/>
            <a:ext cx="2787527" cy="1084401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660201" y="1888651"/>
            <a:ext cx="1262328" cy="984818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44" idx="3"/>
          </p:cNvCxnSpPr>
          <p:nvPr/>
        </p:nvCxnSpPr>
        <p:spPr>
          <a:xfrm flipV="1">
            <a:off x="1350036" y="2948892"/>
            <a:ext cx="1262328" cy="984818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74691" y="5486400"/>
            <a:ext cx="2199033" cy="1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72774" y="3508252"/>
            <a:ext cx="0" cy="2054349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731673" y="1484908"/>
            <a:ext cx="791981" cy="762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53542" y="2777511"/>
            <a:ext cx="791981" cy="762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62222" y="5291047"/>
            <a:ext cx="421105" cy="3907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78271" y="5105400"/>
            <a:ext cx="791981" cy="762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576127" y="5324292"/>
            <a:ext cx="421105" cy="3907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42" idx="6"/>
          </p:cNvCxnSpPr>
          <p:nvPr/>
        </p:nvCxnSpPr>
        <p:spPr>
          <a:xfrm flipH="1">
            <a:off x="2997232" y="5519646"/>
            <a:ext cx="1384766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550695" y="2615402"/>
            <a:ext cx="421105" cy="3907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496546" y="4420440"/>
            <a:ext cx="2228841" cy="609600"/>
          </a:xfrm>
          <a:prstGeom prst="wedgeRoundRectCallout">
            <a:avLst>
              <a:gd name="adj1" fmla="val 1253"/>
              <a:gd name="adj2" fmla="val 22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82B4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Masking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7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304800" y="76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Important countermeasure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defRPr>
            </a:lvl1pPr>
          </a:lstStyle>
          <a:p>
            <a:fld id="{36DA8278-8F4F-44C3-A7E1-BA3F58CF8B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304800" y="838200"/>
            <a:ext cx="86106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b="1" dirty="0" smtClean="0"/>
              <a:t>Masking</a:t>
            </a:r>
            <a:r>
              <a:rPr lang="en-US" sz="2800" dirty="0" smtClean="0"/>
              <a:t>: Protect all intermediate values of computation with randomized encoding </a:t>
            </a:r>
            <a:r>
              <a:rPr lang="en-US" sz="2800" b="1" dirty="0" err="1" smtClean="0">
                <a:solidFill>
                  <a:srgbClr val="FF0000"/>
                </a:solidFill>
              </a:rPr>
              <a:t>Enc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 smtClean="0"/>
          </a:p>
        </p:txBody>
      </p:sp>
      <p:sp>
        <p:nvSpPr>
          <p:cNvPr id="77" name="Content Placeholder 1"/>
          <p:cNvSpPr txBox="1">
            <a:spLocks/>
          </p:cNvSpPr>
          <p:nvPr/>
        </p:nvSpPr>
        <p:spPr>
          <a:xfrm>
            <a:off x="152400" y="2895600"/>
            <a:ext cx="2514600" cy="68580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 smtClean="0"/>
              <a:t>Description of algorithm, e.g., AES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2057400" y="1976437"/>
            <a:ext cx="1676400" cy="1147763"/>
            <a:chOff x="3048000" y="4153798"/>
            <a:chExt cx="2362200" cy="1147763"/>
          </a:xfrm>
        </p:grpSpPr>
        <p:sp>
          <p:nvSpPr>
            <p:cNvPr id="110" name="Right Arrow 109"/>
            <p:cNvSpPr/>
            <p:nvPr/>
          </p:nvSpPr>
          <p:spPr bwMode="auto">
            <a:xfrm>
              <a:off x="3048000" y="4379805"/>
              <a:ext cx="2362200" cy="510012"/>
            </a:xfrm>
            <a:prstGeom prst="rightArrow">
              <a:avLst>
                <a:gd name="adj1" fmla="val 42300"/>
                <a:gd name="adj2" fmla="val 50000"/>
              </a:avLst>
            </a:prstGeom>
            <a:gradFill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0794" tIns="50397" rIns="100794" bIns="50397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400" dirty="0" smtClean="0"/>
            </a:p>
          </p:txBody>
        </p:sp>
        <p:pic>
          <p:nvPicPr>
            <p:cNvPr id="111" name="Picture 21" descr="C:\Documents and Settings\Sebastian\Local Settings\Temporary Internet Files\Content.IE5\FLZVDQ11\MCj043261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4153798"/>
              <a:ext cx="1147763" cy="114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" name="Group 111"/>
          <p:cNvGrpSpPr/>
          <p:nvPr/>
        </p:nvGrpSpPr>
        <p:grpSpPr>
          <a:xfrm>
            <a:off x="4020686" y="1676400"/>
            <a:ext cx="1202970" cy="1299826"/>
            <a:chOff x="5984544" y="3853761"/>
            <a:chExt cx="1202970" cy="1299826"/>
          </a:xfrm>
        </p:grpSpPr>
        <p:pic>
          <p:nvPicPr>
            <p:cNvPr id="113" name="Picture 47" descr="sim-yello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44514" y="4049925"/>
              <a:ext cx="1143000" cy="1103662"/>
            </a:xfrm>
            <a:prstGeom prst="rect">
              <a:avLst/>
            </a:prstGeom>
            <a:noFill/>
          </p:spPr>
        </p:pic>
        <p:sp>
          <p:nvSpPr>
            <p:cNvPr id="114" name="Rectangle 4"/>
            <p:cNvSpPr txBox="1">
              <a:spLocks noChangeArrowheads="1"/>
            </p:cNvSpPr>
            <p:nvPr/>
          </p:nvSpPr>
          <p:spPr bwMode="auto">
            <a:xfrm>
              <a:off x="6477000" y="3853761"/>
              <a:ext cx="609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sp>
          <p:nvSpPr>
            <p:cNvPr id="115" name="Rectangle 4"/>
            <p:cNvSpPr txBox="1">
              <a:spLocks noChangeArrowheads="1"/>
            </p:cNvSpPr>
            <p:nvPr/>
          </p:nvSpPr>
          <p:spPr bwMode="auto">
            <a:xfrm>
              <a:off x="5984544" y="4106813"/>
              <a:ext cx="644856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90587" y="1752600"/>
            <a:ext cx="971551" cy="1134007"/>
            <a:chOff x="890587" y="3929961"/>
            <a:chExt cx="971551" cy="1134007"/>
          </a:xfrm>
        </p:grpSpPr>
        <p:sp>
          <p:nvSpPr>
            <p:cNvPr id="117" name="Rectangle 4"/>
            <p:cNvSpPr txBox="1">
              <a:spLocks noChangeArrowheads="1"/>
            </p:cNvSpPr>
            <p:nvPr/>
          </p:nvSpPr>
          <p:spPr bwMode="auto">
            <a:xfrm>
              <a:off x="890587" y="4158561"/>
              <a:ext cx="48101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pic>
          <p:nvPicPr>
            <p:cNvPr id="118" name="Picture 45" descr="sim-gre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0600" y="4253811"/>
              <a:ext cx="838200" cy="810157"/>
            </a:xfrm>
            <a:prstGeom prst="rect">
              <a:avLst/>
            </a:prstGeom>
            <a:noFill/>
          </p:spPr>
        </p:pic>
        <p:sp>
          <p:nvSpPr>
            <p:cNvPr id="119" name="Rectangle 4"/>
            <p:cNvSpPr txBox="1">
              <a:spLocks noChangeArrowheads="1"/>
            </p:cNvSpPr>
            <p:nvPr/>
          </p:nvSpPr>
          <p:spPr bwMode="auto">
            <a:xfrm>
              <a:off x="1308100" y="3929961"/>
              <a:ext cx="55403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sp>
        <p:nvSpPr>
          <p:cNvPr id="120" name="Content Placeholder 1"/>
          <p:cNvSpPr txBox="1">
            <a:spLocks/>
          </p:cNvSpPr>
          <p:nvPr/>
        </p:nvSpPr>
        <p:spPr>
          <a:xfrm>
            <a:off x="3429000" y="2971800"/>
            <a:ext cx="2514600" cy="68580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 smtClean="0"/>
              <a:t>Computes AES on </a:t>
            </a:r>
            <a:r>
              <a:rPr lang="en-US" sz="2000" b="1" dirty="0" smtClean="0">
                <a:solidFill>
                  <a:schemeClr val="accent1"/>
                </a:solidFill>
              </a:rPr>
              <a:t>encoded</a:t>
            </a:r>
            <a:r>
              <a:rPr lang="en-US" sz="2000" dirty="0" smtClean="0"/>
              <a:t> values</a:t>
            </a:r>
          </a:p>
        </p:txBody>
      </p:sp>
      <p:sp>
        <p:nvSpPr>
          <p:cNvPr id="121" name="Lightning Bolt 120"/>
          <p:cNvSpPr>
            <a:spLocks noChangeArrowheads="1"/>
          </p:cNvSpPr>
          <p:nvPr/>
        </p:nvSpPr>
        <p:spPr bwMode="auto">
          <a:xfrm rot="18217811">
            <a:off x="5837524" y="1980474"/>
            <a:ext cx="757445" cy="1066255"/>
          </a:xfrm>
          <a:prstGeom prst="lightningBol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22" name="Picture 2" descr="devil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195177" cy="11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ontent Placeholder 1"/>
          <p:cNvSpPr txBox="1">
            <a:spLocks/>
          </p:cNvSpPr>
          <p:nvPr/>
        </p:nvSpPr>
        <p:spPr>
          <a:xfrm>
            <a:off x="6096000" y="2971800"/>
            <a:ext cx="2971800" cy="68580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 smtClean="0"/>
              <a:t>Harder to exploit leakage from protected algorithm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52400" y="4558520"/>
            <a:ext cx="1066800" cy="1066800"/>
            <a:chOff x="-228600" y="2057400"/>
            <a:chExt cx="1791478" cy="203123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2057400"/>
              <a:ext cx="867448" cy="1752600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-228600" y="2743200"/>
              <a:ext cx="1791478" cy="1345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Content Placeholder 1"/>
          <p:cNvSpPr txBox="1">
            <a:spLocks/>
          </p:cNvSpPr>
          <p:nvPr/>
        </p:nvSpPr>
        <p:spPr>
          <a:xfrm>
            <a:off x="875016" y="4406120"/>
            <a:ext cx="8610600" cy="762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dirty="0" smtClean="0"/>
              <a:t>Robust encoding function</a:t>
            </a:r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228600" y="3810000"/>
            <a:ext cx="6914962" cy="685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Two ingredients of a masking scheme</a:t>
            </a:r>
          </a:p>
        </p:txBody>
      </p:sp>
      <p:sp>
        <p:nvSpPr>
          <p:cNvPr id="70" name="Lightning Bolt 69"/>
          <p:cNvSpPr>
            <a:spLocks noChangeArrowheads="1"/>
          </p:cNvSpPr>
          <p:nvPr/>
        </p:nvSpPr>
        <p:spPr bwMode="auto">
          <a:xfrm rot="1829385">
            <a:off x="1073168" y="5610014"/>
            <a:ext cx="560574" cy="778605"/>
          </a:xfrm>
          <a:prstGeom prst="lightningBol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" name="Lightning Bolt 70"/>
          <p:cNvSpPr>
            <a:spLocks noChangeArrowheads="1"/>
          </p:cNvSpPr>
          <p:nvPr/>
        </p:nvSpPr>
        <p:spPr bwMode="auto">
          <a:xfrm rot="1829385">
            <a:off x="4044967" y="5610014"/>
            <a:ext cx="560574" cy="778605"/>
          </a:xfrm>
          <a:prstGeom prst="lightningBol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2" name="Content Placeholder 1"/>
          <p:cNvSpPr txBox="1">
            <a:spLocks/>
          </p:cNvSpPr>
          <p:nvPr/>
        </p:nvSpPr>
        <p:spPr>
          <a:xfrm>
            <a:off x="2971800" y="6324600"/>
            <a:ext cx="2971800" cy="685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 smtClean="0"/>
              <a:t>Leaks less about </a:t>
            </a:r>
            <a:r>
              <a:rPr lang="en-US" sz="2000" b="1" dirty="0" smtClean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066800" y="5029200"/>
            <a:ext cx="533400" cy="5333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ea typeface="ＭＳ Ｐゴシック" pitchFamily="34" charset="-128"/>
              </a:rPr>
              <a:t>K</a:t>
            </a:r>
            <a:endParaRPr lang="en-US" b="1" baseline="-250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581400" y="5064433"/>
            <a:ext cx="1600200" cy="5333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800" b="1" dirty="0" err="1" smtClean="0">
                <a:solidFill>
                  <a:srgbClr val="C00000"/>
                </a:solidFill>
                <a:ea typeface="ＭＳ Ｐゴシック" pitchFamily="34" charset="-128"/>
              </a:rPr>
              <a:t>Enc</a:t>
            </a:r>
            <a:r>
              <a:rPr lang="it-IT" sz="2800" b="1" dirty="0" smtClean="0">
                <a:solidFill>
                  <a:srgbClr val="C00000"/>
                </a:solidFill>
                <a:ea typeface="ＭＳ Ｐゴシック" pitchFamily="34" charset="-128"/>
              </a:rPr>
              <a:t>(K)</a:t>
            </a:r>
            <a:endParaRPr lang="en-US" b="1" baseline="-250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33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20" grpId="0"/>
      <p:bldP spid="121" grpId="0" animBg="1"/>
      <p:bldP spid="38" grpId="0"/>
      <p:bldP spid="63" grpId="0"/>
      <p:bldP spid="69" grpId="0"/>
      <p:bldP spid="70" grpId="0" animBg="1"/>
      <p:bldP spid="71" grpId="0" animBg="1"/>
      <p:bldP spid="72" grpId="0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304800" y="762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F7F7F"/>
                </a:solidFill>
                <a:latin typeface="Arial Rounded MT Bold"/>
                <a:cs typeface="Arial Rounded MT Bold"/>
              </a:rPr>
              <a:t>Important countermeasure</a:t>
            </a:r>
            <a:endParaRPr lang="en-US" sz="4800" dirty="0">
              <a:solidFill>
                <a:srgbClr val="7F7F7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defRPr>
            </a:lvl1pPr>
          </a:lstStyle>
          <a:p>
            <a:fld id="{36DA8278-8F4F-44C3-A7E1-BA3F58CF8B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304800" y="838200"/>
            <a:ext cx="8610600" cy="2286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b="1" dirty="0" smtClean="0"/>
              <a:t>Masking</a:t>
            </a:r>
            <a:r>
              <a:rPr lang="en-US" sz="2800" dirty="0" smtClean="0"/>
              <a:t>: Protect all intermediate values of computation with randomized encoding </a:t>
            </a:r>
            <a:r>
              <a:rPr lang="en-US" sz="2800" b="1" dirty="0" err="1" smtClean="0">
                <a:solidFill>
                  <a:srgbClr val="FF0000"/>
                </a:solidFill>
              </a:rPr>
              <a:t>Enc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 smtClean="0"/>
          </a:p>
        </p:txBody>
      </p:sp>
      <p:sp>
        <p:nvSpPr>
          <p:cNvPr id="77" name="Content Placeholder 1"/>
          <p:cNvSpPr txBox="1">
            <a:spLocks/>
          </p:cNvSpPr>
          <p:nvPr/>
        </p:nvSpPr>
        <p:spPr>
          <a:xfrm>
            <a:off x="152400" y="2895600"/>
            <a:ext cx="2514600" cy="68580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 smtClean="0"/>
              <a:t>Description of algorithm, e.g., AES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2057400" y="1976437"/>
            <a:ext cx="1676400" cy="1147763"/>
            <a:chOff x="3048000" y="4153798"/>
            <a:chExt cx="2362200" cy="1147763"/>
          </a:xfrm>
        </p:grpSpPr>
        <p:sp>
          <p:nvSpPr>
            <p:cNvPr id="110" name="Right Arrow 109"/>
            <p:cNvSpPr/>
            <p:nvPr/>
          </p:nvSpPr>
          <p:spPr bwMode="auto">
            <a:xfrm>
              <a:off x="3048000" y="4379805"/>
              <a:ext cx="2362200" cy="510012"/>
            </a:xfrm>
            <a:prstGeom prst="rightArrow">
              <a:avLst>
                <a:gd name="adj1" fmla="val 42300"/>
                <a:gd name="adj2" fmla="val 50000"/>
              </a:avLst>
            </a:prstGeom>
            <a:gradFill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100794" tIns="50397" rIns="100794" bIns="50397" numCol="1" rtlCol="0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400" dirty="0" smtClean="0"/>
            </a:p>
          </p:txBody>
        </p:sp>
        <p:pic>
          <p:nvPicPr>
            <p:cNvPr id="111" name="Picture 21" descr="C:\Documents and Settings\Sebastian\Local Settings\Temporary Internet Files\Content.IE5\FLZVDQ11\MCj0432614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4153798"/>
              <a:ext cx="1147763" cy="114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" name="Group 111"/>
          <p:cNvGrpSpPr/>
          <p:nvPr/>
        </p:nvGrpSpPr>
        <p:grpSpPr>
          <a:xfrm>
            <a:off x="4020686" y="1676400"/>
            <a:ext cx="1202970" cy="1299826"/>
            <a:chOff x="5984544" y="3853761"/>
            <a:chExt cx="1202970" cy="1299826"/>
          </a:xfrm>
        </p:grpSpPr>
        <p:pic>
          <p:nvPicPr>
            <p:cNvPr id="113" name="Picture 47" descr="sim-yello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44514" y="4049925"/>
              <a:ext cx="1143000" cy="1103662"/>
            </a:xfrm>
            <a:prstGeom prst="rect">
              <a:avLst/>
            </a:prstGeom>
            <a:noFill/>
          </p:spPr>
        </p:pic>
        <p:sp>
          <p:nvSpPr>
            <p:cNvPr id="114" name="Rectangle 4"/>
            <p:cNvSpPr txBox="1">
              <a:spLocks noChangeArrowheads="1"/>
            </p:cNvSpPr>
            <p:nvPr/>
          </p:nvSpPr>
          <p:spPr bwMode="auto">
            <a:xfrm>
              <a:off x="6477000" y="3853761"/>
              <a:ext cx="609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sp>
          <p:nvSpPr>
            <p:cNvPr id="115" name="Rectangle 4"/>
            <p:cNvSpPr txBox="1">
              <a:spLocks noChangeArrowheads="1"/>
            </p:cNvSpPr>
            <p:nvPr/>
          </p:nvSpPr>
          <p:spPr bwMode="auto">
            <a:xfrm>
              <a:off x="5984544" y="4106813"/>
              <a:ext cx="644856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C’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90587" y="1752600"/>
            <a:ext cx="971551" cy="1134007"/>
            <a:chOff x="890587" y="3929961"/>
            <a:chExt cx="971551" cy="1134007"/>
          </a:xfrm>
        </p:grpSpPr>
        <p:sp>
          <p:nvSpPr>
            <p:cNvPr id="117" name="Rectangle 4"/>
            <p:cNvSpPr txBox="1">
              <a:spLocks noChangeArrowheads="1"/>
            </p:cNvSpPr>
            <p:nvPr/>
          </p:nvSpPr>
          <p:spPr bwMode="auto">
            <a:xfrm>
              <a:off x="890587" y="4158561"/>
              <a:ext cx="481013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  <p:pic>
          <p:nvPicPr>
            <p:cNvPr id="118" name="Picture 45" descr="sim-gre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0600" y="4253811"/>
              <a:ext cx="838200" cy="810157"/>
            </a:xfrm>
            <a:prstGeom prst="rect">
              <a:avLst/>
            </a:prstGeom>
            <a:noFill/>
          </p:spPr>
        </p:pic>
        <p:sp>
          <p:nvSpPr>
            <p:cNvPr id="119" name="Rectangle 4"/>
            <p:cNvSpPr txBox="1">
              <a:spLocks noChangeArrowheads="1"/>
            </p:cNvSpPr>
            <p:nvPr/>
          </p:nvSpPr>
          <p:spPr bwMode="auto">
            <a:xfrm>
              <a:off x="1308100" y="3929961"/>
              <a:ext cx="554038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 marL="342900" indent="-342900" algn="l" defTabSz="914400" eaLnBrk="0" hangingPunct="0">
                <a:spcBef>
                  <a:spcPct val="2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mmi10" pitchFamily="34" charset="0"/>
                </a:rPr>
                <a:t>K</a:t>
              </a:r>
              <a:endParaRPr lang="en-US" b="1" dirty="0">
                <a:solidFill>
                  <a:srgbClr val="FF0000"/>
                </a:solidFill>
                <a:latin typeface="cmmi10" pitchFamily="34" charset="0"/>
              </a:endParaRPr>
            </a:p>
          </p:txBody>
        </p:sp>
      </p:grpSp>
      <p:sp>
        <p:nvSpPr>
          <p:cNvPr id="120" name="Content Placeholder 1"/>
          <p:cNvSpPr txBox="1">
            <a:spLocks/>
          </p:cNvSpPr>
          <p:nvPr/>
        </p:nvSpPr>
        <p:spPr>
          <a:xfrm>
            <a:off x="3429000" y="2971800"/>
            <a:ext cx="2514600" cy="68580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 smtClean="0"/>
              <a:t>Computes AES on </a:t>
            </a:r>
            <a:r>
              <a:rPr lang="en-US" sz="2000" b="1" dirty="0" smtClean="0">
                <a:solidFill>
                  <a:schemeClr val="accent1"/>
                </a:solidFill>
              </a:rPr>
              <a:t>encoded</a:t>
            </a:r>
            <a:r>
              <a:rPr lang="en-US" sz="2000" dirty="0" smtClean="0"/>
              <a:t> values</a:t>
            </a:r>
          </a:p>
        </p:txBody>
      </p:sp>
      <p:sp>
        <p:nvSpPr>
          <p:cNvPr id="121" name="Lightning Bolt 120"/>
          <p:cNvSpPr>
            <a:spLocks noChangeArrowheads="1"/>
          </p:cNvSpPr>
          <p:nvPr/>
        </p:nvSpPr>
        <p:spPr bwMode="auto">
          <a:xfrm rot="18217811">
            <a:off x="5837524" y="1980474"/>
            <a:ext cx="757445" cy="1066255"/>
          </a:xfrm>
          <a:prstGeom prst="lightningBol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l" defTabSz="914400">
              <a:spcBef>
                <a:spcPct val="0"/>
              </a:spcBef>
            </a:pPr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22" name="Picture 2" descr="devil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195177" cy="11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ontent Placeholder 1"/>
          <p:cNvSpPr txBox="1">
            <a:spLocks/>
          </p:cNvSpPr>
          <p:nvPr/>
        </p:nvSpPr>
        <p:spPr>
          <a:xfrm>
            <a:off x="6096000" y="2971800"/>
            <a:ext cx="2971800" cy="68580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dirty="0" smtClean="0"/>
              <a:t>Harder to exploit leakage from protected algorithm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52400" y="4558520"/>
            <a:ext cx="1066800" cy="1066800"/>
            <a:chOff x="-228600" y="2057400"/>
            <a:chExt cx="1791478" cy="203123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2057400"/>
              <a:ext cx="867448" cy="1752600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-228600" y="2743200"/>
              <a:ext cx="1791478" cy="1345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Content Placeholder 1"/>
          <p:cNvSpPr txBox="1">
            <a:spLocks/>
          </p:cNvSpPr>
          <p:nvPr/>
        </p:nvSpPr>
        <p:spPr>
          <a:xfrm>
            <a:off x="875016" y="4406120"/>
            <a:ext cx="8610600" cy="762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dirty="0" smtClean="0"/>
              <a:t>Robust encoding function</a:t>
            </a:r>
          </a:p>
        </p:txBody>
      </p:sp>
      <p:sp>
        <p:nvSpPr>
          <p:cNvPr id="64" name="Content Placeholder 1"/>
          <p:cNvSpPr txBox="1">
            <a:spLocks/>
          </p:cNvSpPr>
          <p:nvPr/>
        </p:nvSpPr>
        <p:spPr>
          <a:xfrm>
            <a:off x="914400" y="4953000"/>
            <a:ext cx="8610600" cy="762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800" dirty="0" smtClean="0"/>
              <a:t>Operations computing with encoded values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52400" y="5118880"/>
            <a:ext cx="1066800" cy="1066800"/>
            <a:chOff x="-228600" y="2057400"/>
            <a:chExt cx="1791478" cy="2031230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2057400"/>
              <a:ext cx="867448" cy="1752600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-228600" y="2743200"/>
              <a:ext cx="1791478" cy="1345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Content Placeholder 1"/>
          <p:cNvSpPr txBox="1">
            <a:spLocks/>
          </p:cNvSpPr>
          <p:nvPr/>
        </p:nvSpPr>
        <p:spPr>
          <a:xfrm>
            <a:off x="247838" y="3810000"/>
            <a:ext cx="6914962" cy="685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Two ingredients of a masking scheme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69235" y="5715000"/>
            <a:ext cx="9144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000" b="1" dirty="0" err="1" smtClean="0">
                <a:solidFill>
                  <a:srgbClr val="C00000"/>
                </a:solidFill>
                <a:ea typeface="ＭＳ Ｐゴシック" pitchFamily="34" charset="-128"/>
              </a:rPr>
              <a:t>Enc</a:t>
            </a:r>
            <a:r>
              <a:rPr lang="it-IT" sz="2000" b="1" dirty="0" smtClean="0">
                <a:solidFill>
                  <a:srgbClr val="C00000"/>
                </a:solidFill>
                <a:ea typeface="ＭＳ Ｐゴシック" pitchFamily="34" charset="-128"/>
              </a:rPr>
              <a:t>(X)</a:t>
            </a:r>
            <a:endParaRPr lang="en-US" sz="1400" b="1" baseline="-250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998840" y="5867400"/>
            <a:ext cx="609600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608440" y="5638800"/>
            <a:ext cx="3335160" cy="990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66800" y="6248400"/>
            <a:ext cx="9144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000" b="1" dirty="0" err="1" smtClean="0">
                <a:solidFill>
                  <a:srgbClr val="C00000"/>
                </a:solidFill>
                <a:ea typeface="ＭＳ Ｐゴシック" pitchFamily="34" charset="-128"/>
              </a:rPr>
              <a:t>Enc</a:t>
            </a:r>
            <a:r>
              <a:rPr lang="it-IT" sz="2000" b="1" dirty="0" smtClean="0">
                <a:solidFill>
                  <a:srgbClr val="C00000"/>
                </a:solidFill>
                <a:ea typeface="ＭＳ Ｐゴシック" pitchFamily="34" charset="-128"/>
              </a:rPr>
              <a:t>(Y)</a:t>
            </a:r>
            <a:endParaRPr lang="en-US" sz="1400" b="1" baseline="-250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998840" y="6400800"/>
            <a:ext cx="609600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943600" y="6096000"/>
            <a:ext cx="609600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553200" y="5943600"/>
            <a:ext cx="11430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2000" b="1" dirty="0" err="1" smtClean="0">
                <a:solidFill>
                  <a:srgbClr val="C00000"/>
                </a:solidFill>
                <a:ea typeface="ＭＳ Ｐゴシック" pitchFamily="34" charset="-128"/>
              </a:rPr>
              <a:t>Enc</a:t>
            </a:r>
            <a:r>
              <a:rPr lang="it-IT" sz="2000" b="1" dirty="0" smtClean="0">
                <a:solidFill>
                  <a:srgbClr val="C00000"/>
                </a:solidFill>
                <a:ea typeface="ＭＳ Ｐゴシック" pitchFamily="34" charset="-128"/>
              </a:rPr>
              <a:t>(X*Y)</a:t>
            </a:r>
            <a:endParaRPr lang="en-US" sz="1400" b="1" baseline="-25000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>
          <a:xfrm>
            <a:off x="2667000" y="5867400"/>
            <a:ext cx="3352800" cy="4572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Compute on encoded values</a:t>
            </a:r>
          </a:p>
        </p:txBody>
      </p:sp>
    </p:spTree>
    <p:extLst>
      <p:ext uri="{BB962C8B-B14F-4D97-AF65-F5344CB8AC3E}">
        <p14:creationId xmlns:p14="http://schemas.microsoft.com/office/powerpoint/2010/main" val="246402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1219200" cy="1021312"/>
          </a:xfrm>
          <a:prstGeom prst="rect">
            <a:avLst/>
          </a:prstGeom>
          <a:ln w="44450" cap="rnd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8" name="Straight Connector 7"/>
          <p:cNvCxnSpPr>
            <a:stCxn id="2" idx="2"/>
            <a:endCxn id="9" idx="0"/>
          </p:cNvCxnSpPr>
          <p:nvPr/>
        </p:nvCxnSpPr>
        <p:spPr>
          <a:xfrm flipH="1">
            <a:off x="1201153" y="2392912"/>
            <a:ext cx="18047" cy="1483580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90600" y="3876492"/>
            <a:ext cx="421105" cy="3907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76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F7F7F"/>
                </a:solidFill>
                <a:latin typeface="Arial Rounded MT Bold"/>
                <a:cs typeface="Arial Rounded MT Bold"/>
              </a:rPr>
              <a:t>Leakage resilient circuits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DA8278-8F4F-44C3-A7E1-BA3F58CF8BC2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23" name="Straight Connector 22"/>
          <p:cNvCxnSpPr>
            <a:endCxn id="39" idx="1"/>
          </p:cNvCxnSpPr>
          <p:nvPr/>
        </p:nvCxnSpPr>
        <p:spPr>
          <a:xfrm>
            <a:off x="4381998" y="1804702"/>
            <a:ext cx="2787527" cy="1084401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660201" y="1888651"/>
            <a:ext cx="1262328" cy="984818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44" idx="3"/>
          </p:cNvCxnSpPr>
          <p:nvPr/>
        </p:nvCxnSpPr>
        <p:spPr>
          <a:xfrm flipV="1">
            <a:off x="1350036" y="2948892"/>
            <a:ext cx="1262328" cy="984818"/>
          </a:xfrm>
          <a:prstGeom prst="line">
            <a:avLst/>
          </a:prstGeom>
          <a:ln w="635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74691" y="5486400"/>
            <a:ext cx="2199033" cy="1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72774" y="3508252"/>
            <a:ext cx="0" cy="2054349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731673" y="1484908"/>
            <a:ext cx="791981" cy="762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53542" y="2777511"/>
            <a:ext cx="791981" cy="762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262222" y="5291047"/>
            <a:ext cx="421105" cy="3907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78271" y="5105400"/>
            <a:ext cx="791981" cy="7620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576127" y="5324292"/>
            <a:ext cx="421105" cy="39070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42" idx="6"/>
          </p:cNvCxnSpPr>
          <p:nvPr/>
        </p:nvCxnSpPr>
        <p:spPr>
          <a:xfrm flipH="1">
            <a:off x="2997232" y="5519646"/>
            <a:ext cx="1384766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550695" y="2615402"/>
            <a:ext cx="421105" cy="39070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2590800" y="3200400"/>
            <a:ext cx="3239084" cy="609600"/>
          </a:xfrm>
          <a:prstGeom prst="wedgeRoundRectCallout">
            <a:avLst>
              <a:gd name="adj1" fmla="val 1253"/>
              <a:gd name="adj2" fmla="val 22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82B4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0794" tIns="50397" rIns="100794" bIns="50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Circuit Compiler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8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31170</TotalTime>
  <Words>2844</Words>
  <Application>Microsoft Macintosh PowerPoint</Application>
  <PresentationFormat>On-screen Show (4:3)</PresentationFormat>
  <Paragraphs>683</Paragraphs>
  <Slides>42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NFIT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Faust</dc:creator>
  <cp:lastModifiedBy>Sebastian Faust</cp:lastModifiedBy>
  <cp:revision>1136</cp:revision>
  <dcterms:created xsi:type="dcterms:W3CDTF">2012-02-08T19:12:36Z</dcterms:created>
  <dcterms:modified xsi:type="dcterms:W3CDTF">2015-06-13T21:20:44Z</dcterms:modified>
</cp:coreProperties>
</file>